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90"/>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0">
              <a:spcBef>
                <a:spcPts val="500"/>
              </a:spcBef>
              <a:buSzTx/>
              <a:buFontTx/>
              <a:buNone/>
              <a:defRPr b="1" sz="2400"/>
            </a:lvl2pPr>
            <a:lvl3pPr marL="0" indent="0">
              <a:spcBef>
                <a:spcPts val="500"/>
              </a:spcBef>
              <a:buSzTx/>
              <a:buFontTx/>
              <a:buNone/>
              <a:defRPr b="1" sz="2400"/>
            </a:lvl3pPr>
            <a:lvl4pPr marL="0" indent="0">
              <a:spcBef>
                <a:spcPts val="500"/>
              </a:spcBef>
              <a:buSzTx/>
              <a:buFontTx/>
              <a:buNone/>
              <a:defRPr b="1" sz="2400"/>
            </a:lvl4pPr>
            <a:lvl5pPr marL="0" indent="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5"/>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6" cy="1162050"/>
          </a:xfrm>
          <a:prstGeom prst="rect">
            <a:avLst/>
          </a:prstGeom>
        </p:spPr>
        <p:txBody>
          <a:bodyPr anchor="b"/>
          <a:lstStyle>
            <a:lvl1pPr algn="l">
              <a:defRPr b="1" sz="2000"/>
            </a:lvl1pPr>
          </a:lstStyle>
          <a:p>
            <a:pPr/>
            <a:r>
              <a:t>Title Text</a:t>
            </a:r>
          </a:p>
        </p:txBody>
      </p:sp>
      <p:sp>
        <p:nvSpPr>
          <p:cNvPr id="73"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457198" y="1435100"/>
            <a:ext cx="3008317" cy="4691063"/>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3" cy="566738"/>
          </a:xfrm>
          <a:prstGeom prst="rect">
            <a:avLst/>
          </a:prstGeom>
        </p:spPr>
        <p:txBody>
          <a:bodyPr anchor="b"/>
          <a:lstStyle>
            <a:lvl1pPr algn="l">
              <a:defRPr b="1" sz="2000"/>
            </a:lvl1pPr>
          </a:lstStyle>
          <a:p>
            <a:pPr/>
            <a:r>
              <a:t>Title Text</a:t>
            </a:r>
          </a:p>
        </p:txBody>
      </p:sp>
      <p:sp>
        <p:nvSpPr>
          <p:cNvPr id="83" name="Picture Placeholder 2"/>
          <p:cNvSpPr/>
          <p:nvPr>
            <p:ph type="pic" sz="half" idx="21"/>
          </p:nvPr>
        </p:nvSpPr>
        <p:spPr>
          <a:xfrm>
            <a:off x="1792288" y="612775"/>
            <a:ext cx="5486403" cy="4114800"/>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792288" y="5367337"/>
            <a:ext cx="5486403" cy="804865"/>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81" y="6414762"/>
            <a:ext cx="258620" cy="248301"/>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 Id="rId3" Type="http://schemas.openxmlformats.org/officeDocument/2006/relationships/image" Target="../media/image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Subtitle 2"/>
          <p:cNvSpPr txBox="1"/>
          <p:nvPr>
            <p:ph type="subTitle" idx="1"/>
          </p:nvPr>
        </p:nvSpPr>
        <p:spPr>
          <a:xfrm>
            <a:off x="1028700" y="3720816"/>
            <a:ext cx="7086600" cy="3563939"/>
          </a:xfrm>
          <a:prstGeom prst="rect">
            <a:avLst/>
          </a:prstGeom>
        </p:spPr>
        <p:txBody>
          <a:bodyPr/>
          <a:lstStyle/>
          <a:p>
            <a:pPr>
              <a:lnSpc>
                <a:spcPct val="80000"/>
              </a:lnSpc>
              <a:spcBef>
                <a:spcPts val="600"/>
              </a:spcBef>
              <a:defRPr sz="2000">
                <a:solidFill>
                  <a:srgbClr val="000000"/>
                </a:solidFill>
                <a:latin typeface="Times New Roman"/>
                <a:ea typeface="Times New Roman"/>
                <a:cs typeface="Times New Roman"/>
                <a:sym typeface="Times New Roman"/>
              </a:defRPr>
            </a:pPr>
            <a:r>
              <a:t>Batch:A1</a:t>
            </a:r>
          </a:p>
          <a:p>
            <a:pPr>
              <a:lnSpc>
                <a:spcPct val="80000"/>
              </a:lnSpc>
              <a:spcBef>
                <a:spcPts val="600"/>
              </a:spcBef>
              <a:defRPr sz="2000">
                <a:solidFill>
                  <a:srgbClr val="000000"/>
                </a:solidFill>
                <a:latin typeface="Times New Roman"/>
                <a:ea typeface="Times New Roman"/>
                <a:cs typeface="Times New Roman"/>
                <a:sym typeface="Times New Roman"/>
              </a:defRPr>
            </a:pPr>
            <a:r>
              <a:t>J. Sai Chandana          1608-20-733-007</a:t>
            </a:r>
          </a:p>
          <a:p>
            <a:pPr>
              <a:lnSpc>
                <a:spcPct val="80000"/>
              </a:lnSpc>
              <a:spcBef>
                <a:spcPts val="600"/>
              </a:spcBef>
              <a:defRPr sz="2000">
                <a:solidFill>
                  <a:srgbClr val="000000"/>
                </a:solidFill>
                <a:latin typeface="Times New Roman"/>
                <a:ea typeface="Times New Roman"/>
                <a:cs typeface="Times New Roman"/>
                <a:sym typeface="Times New Roman"/>
              </a:defRPr>
            </a:pPr>
            <a:r>
              <a:t>D.Manusha                 1608-20-733-047</a:t>
            </a:r>
          </a:p>
          <a:p>
            <a:pPr>
              <a:lnSpc>
                <a:spcPct val="80000"/>
              </a:lnSpc>
              <a:spcBef>
                <a:spcPts val="600"/>
              </a:spcBef>
              <a:defRPr sz="2000">
                <a:solidFill>
                  <a:srgbClr val="000000"/>
                </a:solidFill>
                <a:latin typeface="Times New Roman"/>
                <a:ea typeface="Times New Roman"/>
                <a:cs typeface="Times New Roman"/>
                <a:sym typeface="Times New Roman"/>
              </a:defRPr>
            </a:pPr>
            <a:r>
              <a:t>S.Sudeep                     1608-20-733-301</a:t>
            </a:r>
          </a:p>
          <a:p>
            <a:pPr>
              <a:lnSpc>
                <a:spcPct val="80000"/>
              </a:lnSpc>
              <a:spcBef>
                <a:spcPts val="600"/>
              </a:spcBef>
              <a:defRPr sz="2000">
                <a:solidFill>
                  <a:srgbClr val="000000"/>
                </a:solidFill>
                <a:latin typeface="Times New Roman"/>
                <a:ea typeface="Times New Roman"/>
                <a:cs typeface="Times New Roman"/>
                <a:sym typeface="Times New Roman"/>
              </a:defRPr>
            </a:pPr>
          </a:p>
          <a:p>
            <a:pPr>
              <a:lnSpc>
                <a:spcPct val="80000"/>
              </a:lnSpc>
              <a:spcBef>
                <a:spcPts val="600"/>
              </a:spcBef>
              <a:defRPr sz="2000">
                <a:solidFill>
                  <a:srgbClr val="000000"/>
                </a:solidFill>
                <a:latin typeface="Times New Roman"/>
                <a:ea typeface="Times New Roman"/>
                <a:cs typeface="Times New Roman"/>
                <a:sym typeface="Times New Roman"/>
              </a:defRPr>
            </a:pPr>
            <a:r>
              <a:t>Under the guidance of</a:t>
            </a:r>
          </a:p>
          <a:p>
            <a:pPr>
              <a:lnSpc>
                <a:spcPct val="80000"/>
              </a:lnSpc>
              <a:spcBef>
                <a:spcPts val="600"/>
              </a:spcBef>
              <a:defRPr sz="2000">
                <a:solidFill>
                  <a:srgbClr val="000000"/>
                </a:solidFill>
                <a:latin typeface="Times New Roman"/>
                <a:ea typeface="Times New Roman"/>
                <a:cs typeface="Times New Roman"/>
                <a:sym typeface="Times New Roman"/>
              </a:defRPr>
            </a:pPr>
            <a:r>
              <a:t>Dr. L. Raghavendra Raju</a:t>
            </a:r>
          </a:p>
          <a:p>
            <a:pPr>
              <a:lnSpc>
                <a:spcPct val="80000"/>
              </a:lnSpc>
              <a:spcBef>
                <a:spcPts val="600"/>
              </a:spcBef>
              <a:defRPr sz="2000">
                <a:solidFill>
                  <a:srgbClr val="000000"/>
                </a:solidFill>
                <a:latin typeface="Times New Roman"/>
                <a:ea typeface="Times New Roman"/>
                <a:cs typeface="Times New Roman"/>
                <a:sym typeface="Times New Roman"/>
              </a:defRPr>
            </a:pPr>
            <a:r>
              <a:t>Assistant Professor</a:t>
            </a:r>
          </a:p>
        </p:txBody>
      </p:sp>
      <p:sp>
        <p:nvSpPr>
          <p:cNvPr id="95" name="Title 1"/>
          <p:cNvSpPr txBox="1"/>
          <p:nvPr>
            <p:ph type="ctrTitle"/>
          </p:nvPr>
        </p:nvSpPr>
        <p:spPr>
          <a:xfrm>
            <a:off x="381000" y="1811677"/>
            <a:ext cx="8382000" cy="1470026"/>
          </a:xfrm>
          <a:prstGeom prst="rect">
            <a:avLst/>
          </a:prstGeom>
          <a:solidFill>
            <a:srgbClr val="FFFFFF"/>
          </a:solidFill>
          <a:ln w="25400">
            <a:solidFill>
              <a:schemeClr val="accent1"/>
            </a:solidFill>
            <a:round/>
          </a:ln>
          <a:effectLst>
            <a:outerShdw sx="100000" sy="100000" kx="0" ky="0" algn="b" rotWithShape="0" blurRad="38100" dist="23000" dir="5400000">
              <a:srgbClr val="000000">
                <a:alpha val="35000"/>
              </a:srgbClr>
            </a:outerShdw>
          </a:effectLst>
        </p:spPr>
        <p:txBody>
          <a:bodyPr/>
          <a:lstStyle>
            <a:lvl1pPr defTabSz="896202">
              <a:defRPr b="1" sz="3168">
                <a:solidFill>
                  <a:schemeClr val="accent2">
                    <a:satOff val="-4966"/>
                    <a:lumOff val="-10549"/>
                  </a:schemeClr>
                </a:solidFill>
                <a:latin typeface="Times New Roman"/>
                <a:ea typeface="Times New Roman"/>
                <a:cs typeface="Times New Roman"/>
                <a:sym typeface="Times New Roman"/>
              </a:defRPr>
            </a:lvl1pPr>
          </a:lstStyle>
          <a:p>
            <a:pPr/>
            <a:r>
              <a:t>SECURE DATA HIDING IN DIGITAL MEDIA USING HYBRID STEGANOGRAPHY TECHNIQUES</a:t>
            </a:r>
          </a:p>
        </p:txBody>
      </p:sp>
      <p:sp>
        <p:nvSpPr>
          <p:cNvPr id="96" name="TextBox 2"/>
          <p:cNvSpPr txBox="1"/>
          <p:nvPr/>
        </p:nvSpPr>
        <p:spPr>
          <a:xfrm>
            <a:off x="304337" y="207382"/>
            <a:ext cx="6821328" cy="6648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002060"/>
                </a:solidFill>
                <a:latin typeface="Times New Roman"/>
                <a:ea typeface="Times New Roman"/>
                <a:cs typeface="Times New Roman"/>
                <a:sym typeface="Times New Roman"/>
              </a:defRPr>
            </a:pPr>
            <a:r>
              <a:t>                     MATRUSRI ENGINEERING COLLEGE</a:t>
            </a:r>
            <a:endParaRPr>
              <a:latin typeface="Arial"/>
              <a:ea typeface="Arial"/>
              <a:cs typeface="Arial"/>
              <a:sym typeface="Arial"/>
            </a:endParaRPr>
          </a:p>
          <a:p>
            <a:pPr algn="ctr">
              <a:defRPr b="1" sz="2000">
                <a:solidFill>
                  <a:srgbClr val="002060"/>
                </a:solidFill>
                <a:latin typeface="Times New Roman"/>
                <a:ea typeface="Times New Roman"/>
                <a:cs typeface="Times New Roman"/>
                <a:sym typeface="Times New Roman"/>
              </a:defRPr>
            </a:pPr>
            <a:r>
              <a:t>                Department of CSE </a:t>
            </a:r>
          </a:p>
        </p:txBody>
      </p:sp>
      <p:pic>
        <p:nvPicPr>
          <p:cNvPr id="97" name="Picture 4" descr="Picture 4"/>
          <p:cNvPicPr>
            <a:picLocks noChangeAspect="1"/>
          </p:cNvPicPr>
          <p:nvPr/>
        </p:nvPicPr>
        <p:blipFill>
          <a:blip r:embed="rId2">
            <a:extLst/>
          </a:blip>
          <a:stretch>
            <a:fillRect/>
          </a:stretch>
        </p:blipFill>
        <p:spPr>
          <a:xfrm>
            <a:off x="6915139" y="142707"/>
            <a:ext cx="885826" cy="794202"/>
          </a:xfrm>
          <a:prstGeom prst="rect">
            <a:avLst/>
          </a:prstGeom>
          <a:ln w="12700">
            <a:miter lim="400000"/>
          </a:ln>
        </p:spPr>
      </p:pic>
      <p:pic>
        <p:nvPicPr>
          <p:cNvPr id="98" name="Picture 3" descr="Picture 3"/>
          <p:cNvPicPr>
            <a:picLocks noChangeAspect="1"/>
          </p:cNvPicPr>
          <p:nvPr/>
        </p:nvPicPr>
        <p:blipFill>
          <a:blip r:embed="rId3">
            <a:extLst/>
          </a:blip>
          <a:stretch>
            <a:fillRect/>
          </a:stretch>
        </p:blipFill>
        <p:spPr>
          <a:xfrm>
            <a:off x="8000865" y="157220"/>
            <a:ext cx="793751" cy="765176"/>
          </a:xfrm>
          <a:prstGeom prst="rect">
            <a:avLst/>
          </a:prstGeom>
          <a:ln w="12700">
            <a:miter lim="400000"/>
          </a:ln>
        </p:spPr>
      </p:pic>
      <p:pic>
        <p:nvPicPr>
          <p:cNvPr id="99" name="Image" descr="Image"/>
          <p:cNvPicPr>
            <a:picLocks noChangeAspect="1"/>
          </p:cNvPicPr>
          <p:nvPr/>
        </p:nvPicPr>
        <p:blipFill>
          <a:blip r:embed="rId4">
            <a:extLst/>
          </a:blip>
          <a:stretch>
            <a:fillRect/>
          </a:stretch>
        </p:blipFill>
        <p:spPr>
          <a:xfrm>
            <a:off x="1035050" y="181940"/>
            <a:ext cx="715736" cy="715736"/>
          </a:xfrm>
          <a:prstGeom prst="rect">
            <a:avLst/>
          </a:prstGeom>
          <a:ln w="12700">
            <a:miter lim="400000"/>
          </a:ln>
        </p:spPr>
      </p:pic>
      <p:sp>
        <p:nvSpPr>
          <p:cNvPr id="100" name="Title 1"/>
          <p:cNvSpPr txBox="1"/>
          <p:nvPr/>
        </p:nvSpPr>
        <p:spPr>
          <a:xfrm>
            <a:off x="0" y="1072143"/>
            <a:ext cx="9144000" cy="461666"/>
          </a:xfrm>
          <a:prstGeom prst="rect">
            <a:avLst/>
          </a:prstGeom>
          <a:solidFill>
            <a:srgbClr val="C5B5DA"/>
          </a:solidFill>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804672">
              <a:defRPr b="1" sz="2464">
                <a:solidFill>
                  <a:srgbClr val="002060"/>
                </a:solidFill>
                <a:latin typeface="Cambria"/>
                <a:ea typeface="Cambria"/>
                <a:cs typeface="Cambria"/>
                <a:sym typeface="Cambria"/>
              </a:defRPr>
            </a:lvl1pPr>
          </a:lstStyle>
          <a:p>
            <a:pPr/>
            <a:r>
              <a:t>Mini Project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itle 1"/>
          <p:cNvSpPr txBox="1"/>
          <p:nvPr>
            <p:ph type="title"/>
          </p:nvPr>
        </p:nvSpPr>
        <p:spPr>
          <a:xfrm>
            <a:off x="457200" y="185737"/>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PROPOSED METHODOLOGY</a:t>
            </a:r>
          </a:p>
        </p:txBody>
      </p:sp>
      <p:sp>
        <p:nvSpPr>
          <p:cNvPr id="126" name="Content Placeholder 2"/>
          <p:cNvSpPr txBox="1"/>
          <p:nvPr>
            <p:ph type="body" idx="1"/>
          </p:nvPr>
        </p:nvSpPr>
        <p:spPr>
          <a:xfrm>
            <a:off x="457200" y="1241077"/>
            <a:ext cx="8229600" cy="4885086"/>
          </a:xfrm>
          <a:prstGeom prst="rect">
            <a:avLst/>
          </a:prstGeom>
        </p:spPr>
        <p:txBody>
          <a:bodyPr/>
          <a:lstStyle/>
          <a:p>
            <a:pPr marL="305180" indent="-305180" algn="just" defTabSz="813816">
              <a:spcBef>
                <a:spcPts val="400"/>
              </a:spcBef>
              <a:defRPr sz="1958">
                <a:latin typeface="Times New Roman"/>
                <a:ea typeface="Times New Roman"/>
                <a:cs typeface="Times New Roman"/>
                <a:sym typeface="Times New Roman"/>
              </a:defRPr>
            </a:pPr>
            <a:r>
              <a:rPr i="1"/>
              <a:t>Secret Information Selection</a:t>
            </a:r>
            <a:r>
              <a:t> : The sender chooses the secret information that needs to be protected and transmitted securely.</a:t>
            </a:r>
          </a:p>
          <a:p>
            <a:pPr marL="305180" indent="-305180" algn="just" defTabSz="813816">
              <a:spcBef>
                <a:spcPts val="400"/>
              </a:spcBef>
              <a:defRPr sz="1958">
                <a:latin typeface="Times New Roman"/>
                <a:ea typeface="Times New Roman"/>
                <a:cs typeface="Times New Roman"/>
                <a:sym typeface="Times New Roman"/>
              </a:defRPr>
            </a:pPr>
            <a:r>
              <a:rPr i="1"/>
              <a:t>Encryption with RSA and AES</a:t>
            </a:r>
            <a:r>
              <a:t> : The secret information is encrypted using both RSA and AES algorithms.</a:t>
            </a:r>
          </a:p>
          <a:p>
            <a:pPr marL="305180" indent="-305180" algn="just" defTabSz="813816">
              <a:spcBef>
                <a:spcPts val="400"/>
              </a:spcBef>
              <a:defRPr sz="1958">
                <a:latin typeface="Times New Roman"/>
                <a:ea typeface="Times New Roman"/>
                <a:cs typeface="Times New Roman"/>
                <a:sym typeface="Times New Roman"/>
              </a:defRPr>
            </a:pPr>
            <a:r>
              <a:rPr i="1"/>
              <a:t>Carrier File Selection </a:t>
            </a:r>
            <a:r>
              <a:t>:The sender selects an appropriate carrier file, which can be a text file, image, audio file, or video file. </a:t>
            </a:r>
          </a:p>
          <a:p>
            <a:pPr marL="305180" indent="-305180" algn="just" defTabSz="813816">
              <a:spcBef>
                <a:spcPts val="400"/>
              </a:spcBef>
              <a:defRPr sz="1958">
                <a:latin typeface="Times New Roman"/>
                <a:ea typeface="Times New Roman"/>
                <a:cs typeface="Times New Roman"/>
                <a:sym typeface="Times New Roman"/>
              </a:defRPr>
            </a:pPr>
            <a:r>
              <a:rPr i="1"/>
              <a:t>LSB Steganography</a:t>
            </a:r>
            <a:r>
              <a:t> : LSB refers to a technique where secret information is concealed by replacing the least significant bits of a carrier file with the bits of the hidden message. </a:t>
            </a:r>
          </a:p>
          <a:p>
            <a:pPr marL="305180" indent="-305180" algn="just" defTabSz="813816">
              <a:spcBef>
                <a:spcPts val="400"/>
              </a:spcBef>
              <a:defRPr sz="1958">
                <a:latin typeface="Times New Roman"/>
                <a:ea typeface="Times New Roman"/>
                <a:cs typeface="Times New Roman"/>
                <a:sym typeface="Times New Roman"/>
              </a:defRPr>
            </a:pPr>
            <a:r>
              <a:rPr i="1"/>
              <a:t>Key Storage</a:t>
            </a:r>
            <a:r>
              <a:t>  :	The encrypted symmetric key, public key, and private key are securely stored in a database. </a:t>
            </a:r>
          </a:p>
          <a:p>
            <a:pPr marL="305180" indent="-305180" algn="just" defTabSz="813816">
              <a:spcBef>
                <a:spcPts val="400"/>
              </a:spcBef>
              <a:defRPr sz="1958">
                <a:latin typeface="Times New Roman"/>
                <a:ea typeface="Times New Roman"/>
                <a:cs typeface="Times New Roman"/>
                <a:sym typeface="Times New Roman"/>
              </a:defRPr>
            </a:pPr>
            <a:r>
              <a:rPr i="1"/>
              <a:t>Data Transmission</a:t>
            </a:r>
            <a:r>
              <a:t> : After embedding the encrypted information into the carrier file using the LSB steganography technique, the sender transmits the modified carrier file to the intended recipient through a secure channel. </a:t>
            </a:r>
          </a:p>
          <a:p>
            <a:pPr marL="305180" indent="-305180" algn="just" defTabSz="813816">
              <a:spcBef>
                <a:spcPts val="400"/>
              </a:spcBef>
              <a:defRPr i="1" sz="1958">
                <a:latin typeface="Times New Roman"/>
                <a:ea typeface="Times New Roman"/>
                <a:cs typeface="Times New Roman"/>
                <a:sym typeface="Times New Roman"/>
              </a:defRPr>
            </a:pPr>
            <a:r>
              <a:t>Decryption and Extraction: </a:t>
            </a:r>
            <a:r>
              <a:rPr i="0"/>
              <a:t>The data is decrypted and displayed to the receiver.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EXT STEGANOGRAPHY"/>
          <p:cNvSpPr txBox="1"/>
          <p:nvPr>
            <p:ph type="title"/>
          </p:nvPr>
        </p:nvSpPr>
        <p:spPr>
          <a:xfrm>
            <a:off x="457200" y="46038"/>
            <a:ext cx="8229600" cy="1143001"/>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TEXT STEGANOGRAPHY</a:t>
            </a:r>
          </a:p>
        </p:txBody>
      </p:sp>
      <p:sp>
        <p:nvSpPr>
          <p:cNvPr id="129" name="The abundance of textual information on the Internet has encouraged steganography to use this media as a carrier for hidden messages.…"/>
          <p:cNvSpPr txBox="1"/>
          <p:nvPr>
            <p:ph type="body" idx="1"/>
          </p:nvPr>
        </p:nvSpPr>
        <p:spPr>
          <a:xfrm>
            <a:off x="457200" y="1004732"/>
            <a:ext cx="8229600" cy="5632402"/>
          </a:xfrm>
          <a:prstGeom prst="rect">
            <a:avLst/>
          </a:prstGeom>
        </p:spPr>
        <p:txBody>
          <a:bodyPr/>
          <a:lstStyle/>
          <a:p>
            <a:pPr marL="170447" indent="-170447" algn="just">
              <a:buFontTx/>
              <a:defRPr sz="1600">
                <a:latin typeface="Times New Roman"/>
                <a:ea typeface="Times New Roman"/>
                <a:cs typeface="Times New Roman"/>
                <a:sym typeface="Times New Roman"/>
              </a:defRPr>
            </a:pPr>
            <a:r>
              <a:t>The abundance of textual information on the Internet has encouraged steganography to use this media as a carrier for hidden messages. </a:t>
            </a:r>
          </a:p>
          <a:p>
            <a:pPr marL="170447" indent="-170447" algn="just">
              <a:buFontTx/>
              <a:defRPr sz="1600">
                <a:latin typeface="Times New Roman"/>
                <a:ea typeface="Times New Roman"/>
                <a:cs typeface="Times New Roman"/>
                <a:sym typeface="Times New Roman"/>
              </a:defRPr>
            </a:pPr>
            <a:r>
              <a:t>One approach to enable this technique is using Zero Width Characters (ZWC). </a:t>
            </a:r>
          </a:p>
          <a:p>
            <a:pPr marL="170447" indent="-170447" algn="just">
              <a:buFontTx/>
              <a:defRPr sz="1600">
                <a:latin typeface="Times New Roman"/>
                <a:ea typeface="Times New Roman"/>
                <a:cs typeface="Times New Roman"/>
                <a:sym typeface="Times New Roman"/>
              </a:defRPr>
            </a:pPr>
            <a:r>
              <a:t>ZWC is a Unicode character (U+200B) that does not occupy any visible space or file formatting. </a:t>
            </a:r>
          </a:p>
          <a:p>
            <a:pPr marL="170447" indent="-170447" defTabSz="457200">
              <a:spcBef>
                <a:spcPts val="0"/>
              </a:spcBef>
              <a:buFontTx/>
              <a:defRPr sz="1600">
                <a:solidFill>
                  <a:srgbClr val="1F2328"/>
                </a:solidFill>
                <a:latin typeface="Times New Roman"/>
                <a:ea typeface="Times New Roman"/>
                <a:cs typeface="Times New Roman"/>
                <a:sym typeface="Times New Roman"/>
              </a:defRPr>
            </a:pPr>
            <a:r>
              <a:t>We take the encrypted secret message and get its ascii value and it is incremented or decremented based on if ascii value between 32 and 64 , it is incremented by 48(ascii value for 0) else it is decremented by 48</a:t>
            </a:r>
          </a:p>
          <a:p>
            <a:pPr marL="170447" indent="-170447" defTabSz="457200">
              <a:spcBef>
                <a:spcPts val="0"/>
              </a:spcBef>
              <a:buFontTx/>
              <a:defRPr sz="1600">
                <a:solidFill>
                  <a:srgbClr val="1F2328"/>
                </a:solidFill>
                <a:latin typeface="Times New Roman"/>
                <a:ea typeface="Times New Roman"/>
                <a:cs typeface="Times New Roman"/>
                <a:sym typeface="Times New Roman"/>
              </a:defRPr>
            </a:pPr>
            <a:r>
              <a:t>Then xor the the obtained value with 170(binary equivalent-10101010)</a:t>
            </a:r>
          </a:p>
          <a:p>
            <a:pPr marL="170447" indent="-170447" defTabSz="457200">
              <a:spcBef>
                <a:spcPts val="0"/>
              </a:spcBef>
              <a:buFontTx/>
              <a:defRPr sz="1600">
                <a:solidFill>
                  <a:srgbClr val="1F2328"/>
                </a:solidFill>
                <a:latin typeface="Times New Roman"/>
                <a:ea typeface="Times New Roman"/>
                <a:cs typeface="Times New Roman"/>
                <a:sym typeface="Times New Roman"/>
              </a:defRPr>
            </a:pPr>
            <a:r>
              <a:t>Convert the obtained number from first two step to its binary equivalent then add "0011" if it earlier belonged to ascii value between 32 and 64 else add "0110" making it 12 bit for each character.</a:t>
            </a:r>
          </a:p>
          <a:p>
            <a:pPr marL="170447" indent="-170447" defTabSz="457200">
              <a:spcBef>
                <a:spcPts val="0"/>
              </a:spcBef>
              <a:buFontTx/>
              <a:defRPr sz="1600">
                <a:solidFill>
                  <a:srgbClr val="1F2328"/>
                </a:solidFill>
                <a:latin typeface="Times New Roman"/>
                <a:ea typeface="Times New Roman"/>
                <a:cs typeface="Times New Roman"/>
                <a:sym typeface="Times New Roman"/>
              </a:defRPr>
            </a:pPr>
            <a:r>
              <a:t>With the final binary equivalent we also 111111111111 as delimiter to find the end of message</a:t>
            </a:r>
          </a:p>
          <a:p>
            <a:pPr marL="170447" indent="-170447" defTabSz="457200">
              <a:spcBef>
                <a:spcPts val="0"/>
              </a:spcBef>
              <a:buFontTx/>
              <a:defRPr sz="1600">
                <a:solidFill>
                  <a:srgbClr val="1F2328"/>
                </a:solidFill>
                <a:latin typeface="Times New Roman"/>
                <a:ea typeface="Times New Roman"/>
                <a:cs typeface="Times New Roman"/>
                <a:sym typeface="Times New Roman"/>
              </a:defRPr>
            </a:pPr>
            <a:r>
              <a:t>Now from 12 bit representing each character every 2 bit is replaced with equivalent ZWCs according to the table. Each character is hidden after a word in the cover text.</a:t>
            </a:r>
          </a:p>
        </p:txBody>
      </p:sp>
      <p:pic>
        <p:nvPicPr>
          <p:cNvPr id="130" name="Picture 3" descr="Picture 3"/>
          <p:cNvPicPr>
            <a:picLocks noChangeAspect="1"/>
          </p:cNvPicPr>
          <p:nvPr/>
        </p:nvPicPr>
        <p:blipFill>
          <a:blip r:embed="rId2">
            <a:extLst/>
          </a:blip>
          <a:stretch>
            <a:fillRect/>
          </a:stretch>
        </p:blipFill>
        <p:spPr>
          <a:xfrm>
            <a:off x="3118503" y="4502904"/>
            <a:ext cx="2906994" cy="217055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Image" descr="Image"/>
          <p:cNvPicPr>
            <a:picLocks noChangeAspect="1"/>
          </p:cNvPicPr>
          <p:nvPr/>
        </p:nvPicPr>
        <p:blipFill>
          <a:blip r:embed="rId2">
            <a:extLst/>
          </a:blip>
          <a:stretch>
            <a:fillRect/>
          </a:stretch>
        </p:blipFill>
        <p:spPr>
          <a:xfrm>
            <a:off x="1301350" y="90626"/>
            <a:ext cx="6952078" cy="667674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IMAGE STEGANOGRAPHY"/>
          <p:cNvSpPr txBox="1"/>
          <p:nvPr>
            <p:ph type="title"/>
          </p:nvPr>
        </p:nvSpPr>
        <p:spPr>
          <a:xfrm>
            <a:off x="457200" y="-55562"/>
            <a:ext cx="8229600" cy="1143001"/>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  IMAGE STEGANOGRAPHY</a:t>
            </a:r>
          </a:p>
        </p:txBody>
      </p:sp>
      <p:pic>
        <p:nvPicPr>
          <p:cNvPr id="135" name="pEMyTgU14bkMkmZHBCdmQ_qulZroaa2angvbAPlkij4H4IHe1g-GMTKxJ_Y9tsOXH6Lj6Mm3Shrlex1BTbRR_NKNknbFbxXjFQ5NiXBou_e1ACLrguUVf6cqIkMaAIs7Zx5VdaTt7uD8P29bBqR51dM.png" descr="pEMyTgU14bkMkmZHBCdmQ_qulZroaa2angvbAPlkij4H4IHe1g-GMTKxJ_Y9tsOXH6Lj6Mm3Shrlex1BTbRR_NKNknbFbxXjFQ5NiXBou_e1ACLrguUVf6cqIkMaAIs7Zx5VdaTt7uD8P29bBqR51dM.png"/>
          <p:cNvPicPr>
            <a:picLocks noChangeAspect="1"/>
          </p:cNvPicPr>
          <p:nvPr/>
        </p:nvPicPr>
        <p:blipFill>
          <a:blip r:embed="rId2">
            <a:extLst/>
          </a:blip>
          <a:stretch>
            <a:fillRect/>
          </a:stretch>
        </p:blipFill>
        <p:spPr>
          <a:xfrm>
            <a:off x="1510777" y="904152"/>
            <a:ext cx="6502801" cy="611649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AUDIO STEGANOGRAPHY"/>
          <p:cNvSpPr txBox="1"/>
          <p:nvPr>
            <p:ph type="title"/>
          </p:nvPr>
        </p:nvSpPr>
        <p:spPr>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  AUDIO STEGANOGRAPHY</a:t>
            </a:r>
          </a:p>
        </p:txBody>
      </p:sp>
      <p:sp>
        <p:nvSpPr>
          <p:cNvPr id="138" name="For encoding we have modified the LSB Algorithm, for that we take each frame byte of the converting it to 8 bit format.…"/>
          <p:cNvSpPr txBox="1"/>
          <p:nvPr>
            <p:ph type="body" idx="1"/>
          </p:nvPr>
        </p:nvSpPr>
        <p:spPr>
          <a:prstGeom prst="rect">
            <a:avLst/>
          </a:prstGeom>
        </p:spPr>
        <p:txBody>
          <a:bodyPr/>
          <a:lstStyle/>
          <a:p>
            <a:pPr marL="457200" indent="-317500" defTabSz="457200">
              <a:spcBef>
                <a:spcPts val="0"/>
              </a:spcBef>
              <a:buClr>
                <a:srgbClr val="1F2328"/>
              </a:buClr>
              <a:buFont typeface="TimesNewRomanPSMT"/>
              <a:defRPr sz="1700">
                <a:solidFill>
                  <a:srgbClr val="1F2328"/>
                </a:solidFill>
                <a:latin typeface="Times New Roman"/>
                <a:ea typeface="Times New Roman"/>
                <a:cs typeface="Times New Roman"/>
                <a:sym typeface="Times New Roman"/>
              </a:defRPr>
            </a:pPr>
            <a:r>
              <a:t>For encoding we have modified the LSB Algorithm, for that we take each frame byte of the converting it to 8 bit format.</a:t>
            </a:r>
          </a:p>
          <a:p>
            <a:pPr marL="457200" indent="-317500" defTabSz="457200">
              <a:spcBef>
                <a:spcPts val="0"/>
              </a:spcBef>
              <a:buClr>
                <a:srgbClr val="1F2328"/>
              </a:buClr>
              <a:buFont typeface="TimesNewRomanPSMT"/>
              <a:defRPr sz="1700">
                <a:solidFill>
                  <a:srgbClr val="1F2328"/>
                </a:solidFill>
                <a:latin typeface="Times New Roman"/>
                <a:ea typeface="Times New Roman"/>
                <a:cs typeface="Times New Roman"/>
                <a:sym typeface="Times New Roman"/>
              </a:defRPr>
            </a:pPr>
            <a:r>
              <a:t> Check the 4th LSB and see if it matches with the secret message bit. </a:t>
            </a:r>
          </a:p>
          <a:p>
            <a:pPr marL="457200" indent="-317500" defTabSz="457200">
              <a:spcBef>
                <a:spcPts val="0"/>
              </a:spcBef>
              <a:buClr>
                <a:srgbClr val="1F2328"/>
              </a:buClr>
              <a:buFont typeface="TimesNewRomanPSMT"/>
              <a:defRPr sz="1700">
                <a:solidFill>
                  <a:srgbClr val="1F2328"/>
                </a:solidFill>
                <a:latin typeface="Times New Roman"/>
                <a:ea typeface="Times New Roman"/>
                <a:cs typeface="Times New Roman"/>
                <a:sym typeface="Times New Roman"/>
              </a:defRPr>
            </a:pPr>
            <a:r>
              <a:t>If yes change the 2nd LSB to 0 using logical AND operator between each frame byte and 253(11111101). </a:t>
            </a:r>
          </a:p>
          <a:p>
            <a:pPr marL="457200" indent="-317500" defTabSz="457200">
              <a:spcBef>
                <a:spcPts val="0"/>
              </a:spcBef>
              <a:buClr>
                <a:srgbClr val="1F2328"/>
              </a:buClr>
              <a:buFont typeface="TimesNewRomanPSMT"/>
              <a:defRPr sz="1700">
                <a:solidFill>
                  <a:srgbClr val="1F2328"/>
                </a:solidFill>
                <a:latin typeface="Times New Roman"/>
                <a:ea typeface="Times New Roman"/>
                <a:cs typeface="Times New Roman"/>
                <a:sym typeface="Times New Roman"/>
              </a:defRPr>
            </a:pPr>
            <a:r>
              <a:t>Else we change the 2nd LSB to 1 using logical AND operation with 253 and then logical OR to change it to 1 and now add secret message bit in LSB for achieving that use logical AND operation between each frame byte of carrier audio and a binary number of 254 (11111110). </a:t>
            </a:r>
          </a:p>
          <a:p>
            <a:pPr marL="457200" indent="-317500" defTabSz="457200">
              <a:spcBef>
                <a:spcPts val="0"/>
              </a:spcBef>
              <a:buClr>
                <a:srgbClr val="1F2328"/>
              </a:buClr>
              <a:buFont typeface="TimesNewRomanPSMT"/>
              <a:defRPr sz="1700">
                <a:solidFill>
                  <a:srgbClr val="1F2328"/>
                </a:solidFill>
                <a:latin typeface="Times New Roman"/>
                <a:ea typeface="Times New Roman"/>
                <a:cs typeface="Times New Roman"/>
                <a:sym typeface="Times New Roman"/>
              </a:defRPr>
            </a:pPr>
            <a:r>
              <a:t>Then logical OR operation between modified carrier byte and the next bit (0 or 1) from the secret message which resets the LSB of carrier byte.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Image" descr="Image"/>
          <p:cNvPicPr>
            <a:picLocks noChangeAspect="1"/>
          </p:cNvPicPr>
          <p:nvPr/>
        </p:nvPicPr>
        <p:blipFill>
          <a:blip r:embed="rId2">
            <a:extLst/>
          </a:blip>
          <a:stretch>
            <a:fillRect/>
          </a:stretch>
        </p:blipFill>
        <p:spPr>
          <a:xfrm>
            <a:off x="1391518" y="488721"/>
            <a:ext cx="6512352" cy="588055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VIDEO STEGANOGRAPHY"/>
          <p:cNvSpPr txBox="1"/>
          <p:nvPr>
            <p:ph type="title"/>
          </p:nvPr>
        </p:nvSpPr>
        <p:spPr>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    VIDEO STEGANOGRAPHY</a:t>
            </a:r>
          </a:p>
        </p:txBody>
      </p:sp>
      <p:sp>
        <p:nvSpPr>
          <p:cNvPr id="143" name="We convert plaintext to cipher text for doing so we have used RC4 Encryption Algorithm. RC4 is a stream cipher and variable-length key algorithm. This algorithm encrypts one byte at a time. It has two major parts for encryption and decryption:-…"/>
          <p:cNvSpPr txBox="1"/>
          <p:nvPr>
            <p:ph type="body" idx="1"/>
          </p:nvPr>
        </p:nvSpPr>
        <p:spPr>
          <a:prstGeom prst="rect">
            <a:avLst/>
          </a:prstGeom>
        </p:spPr>
        <p:txBody>
          <a:bodyPr/>
          <a:lstStyle/>
          <a:p>
            <a:pPr marL="448055" indent="-311150" defTabSz="448055">
              <a:spcBef>
                <a:spcPts val="0"/>
              </a:spcBef>
              <a:buClr>
                <a:srgbClr val="1F2328"/>
              </a:buClr>
              <a:buFont typeface="TimesNewRomanPSMT"/>
              <a:defRPr sz="1764">
                <a:solidFill>
                  <a:srgbClr val="1F2328"/>
                </a:solidFill>
                <a:latin typeface="Times New Roman"/>
                <a:ea typeface="Times New Roman"/>
                <a:cs typeface="Times New Roman"/>
                <a:sym typeface="Times New Roman"/>
              </a:defRPr>
            </a:pPr>
            <a:r>
              <a:t>We convert plaintext to cipher text for doing so we have used RC4 Encryption Algorithm. </a:t>
            </a:r>
            <a:r>
              <a:rPr i="1"/>
              <a:t>RC4 is a stream cipher and variable-length key algorithm</a:t>
            </a:r>
            <a:r>
              <a:t>. This algorithm encrypts one byte at a time. It has two major parts for encryption and decryption:-</a:t>
            </a:r>
          </a:p>
          <a:p>
            <a:pPr marL="448055" indent="-311150" defTabSz="448055">
              <a:spcBef>
                <a:spcPts val="0"/>
              </a:spcBef>
              <a:buClr>
                <a:srgbClr val="1F2328"/>
              </a:buClr>
              <a:buFont typeface="TimesNewRomanPSMT"/>
              <a:defRPr sz="1764">
                <a:solidFill>
                  <a:srgbClr val="1F2328"/>
                </a:solidFill>
                <a:latin typeface="Times New Roman"/>
                <a:ea typeface="Times New Roman"/>
                <a:cs typeface="Times New Roman"/>
                <a:sym typeface="Times New Roman"/>
              </a:defRPr>
            </a:pPr>
            <a:r>
              <a:rPr i="1"/>
              <a:t>KSA(Key-Scheduling Algorithm)</a:t>
            </a:r>
            <a:r>
              <a:t>- A list S of length 256 is made and the entries of S are set equal to the values from 0 to 255 in ascending order. We ask user for a key and convert it to its equivalent ascii code. S[] is a permutation of 0,1,2....255, now a variable j is assigned as j=(j+S[i]+key[i%key_length) mod 256 and swap S(i) with S(j) and accordingly we get new permutation for the whole key stream according to the key.</a:t>
            </a:r>
          </a:p>
          <a:p>
            <a:pPr marL="448055" indent="-311150" defTabSz="448055">
              <a:spcBef>
                <a:spcPts val="0"/>
              </a:spcBef>
              <a:buClr>
                <a:srgbClr val="1F2328"/>
              </a:buClr>
              <a:buFont typeface="TimesNewRomanPSMT"/>
              <a:defRPr sz="1764">
                <a:solidFill>
                  <a:srgbClr val="1F2328"/>
                </a:solidFill>
                <a:latin typeface="Times New Roman"/>
                <a:ea typeface="Times New Roman"/>
                <a:cs typeface="Times New Roman"/>
                <a:sym typeface="Times New Roman"/>
              </a:defRPr>
            </a:pPr>
            <a:r>
              <a:rPr i="1"/>
              <a:t>PRGA(Pseudo random generation </a:t>
            </a:r>
            <a:r>
              <a:t>Algorithm</a:t>
            </a:r>
            <a:r>
              <a:rPr i="1"/>
              <a:t> (Stream Generation))</a:t>
            </a:r>
            <a:r>
              <a:t> - Now we take input length of plaintext and initiate loop to generate a key stream byte of equal length. For this we initiate i=0, j=0 now increment i by 1 and mod with 256. Now we add S[i] to j and mod of it with 256 ,again swap the values. At last step take store key stream bytes which matches as S[(S[i]+S[j]) mod 256] to finally get key stream of length same as plaintext.</a:t>
            </a:r>
          </a:p>
          <a:p>
            <a:pPr marL="448055" indent="-311150" defTabSz="448055">
              <a:spcBef>
                <a:spcPts val="0"/>
              </a:spcBef>
              <a:buClr>
                <a:srgbClr val="1F2328"/>
              </a:buClr>
              <a:buFont typeface="TimesNewRomanPSMT"/>
              <a:defRPr sz="1764">
                <a:solidFill>
                  <a:srgbClr val="1F2328"/>
                </a:solidFill>
                <a:latin typeface="Times New Roman"/>
                <a:ea typeface="Times New Roman"/>
                <a:cs typeface="Times New Roman"/>
                <a:sym typeface="Times New Roman"/>
              </a:defRPr>
            </a:pPr>
            <a:r>
              <a:t>Now we xor the plaintext with key stream to get the final cipher.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Image" descr="Image"/>
          <p:cNvPicPr>
            <a:picLocks noChangeAspect="1"/>
          </p:cNvPicPr>
          <p:nvPr/>
        </p:nvPicPr>
        <p:blipFill>
          <a:blip r:embed="rId2">
            <a:extLst/>
          </a:blip>
          <a:stretch>
            <a:fillRect/>
          </a:stretch>
        </p:blipFill>
        <p:spPr>
          <a:xfrm>
            <a:off x="1459536" y="823471"/>
            <a:ext cx="6574898" cy="546823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Algorithm for Hybrid AES-RSA"/>
          <p:cNvSpPr txBox="1"/>
          <p:nvPr>
            <p:ph type="title"/>
          </p:nvPr>
        </p:nvSpPr>
        <p:spPr>
          <a:xfrm>
            <a:off x="457200" y="33338"/>
            <a:ext cx="8229600" cy="1143001"/>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Algorithm for Hybrid AES-RSA</a:t>
            </a:r>
          </a:p>
        </p:txBody>
      </p:sp>
      <p:sp>
        <p:nvSpPr>
          <p:cNvPr id="148" name="Algorithm for Hybrid AES-RSA Encryption…"/>
          <p:cNvSpPr txBox="1"/>
          <p:nvPr>
            <p:ph type="body" idx="1"/>
          </p:nvPr>
        </p:nvSpPr>
        <p:spPr>
          <a:xfrm>
            <a:off x="457200" y="1004341"/>
            <a:ext cx="8229600" cy="5720508"/>
          </a:xfrm>
          <a:prstGeom prst="rect">
            <a:avLst/>
          </a:prstGeom>
        </p:spPr>
        <p:txBody>
          <a:bodyPr/>
          <a:lstStyle/>
          <a:p>
            <a:pPr marL="388620" indent="-388620" defTabSz="388620">
              <a:spcBef>
                <a:spcPts val="0"/>
              </a:spcBef>
              <a:buSzTx/>
              <a:buFontTx/>
              <a:buNone/>
              <a:defRPr b="1" sz="1615">
                <a:latin typeface="Times New Roman"/>
                <a:ea typeface="Times New Roman"/>
                <a:cs typeface="Times New Roman"/>
                <a:sym typeface="Times New Roman"/>
              </a:defRPr>
            </a:pPr>
            <a:r>
              <a:t>Algorithm for Hybrid AES-RSA Encryption</a:t>
            </a:r>
            <a:endParaRPr b="0"/>
          </a:p>
          <a:p>
            <a:pPr marL="388620" indent="-388620" defTabSz="388620">
              <a:spcBef>
                <a:spcPts val="0"/>
              </a:spcBef>
              <a:buSzTx/>
              <a:buFontTx/>
              <a:buNone/>
              <a:defRPr i="1" sz="1615">
                <a:latin typeface="Times New Roman"/>
                <a:ea typeface="Times New Roman"/>
                <a:cs typeface="Times New Roman"/>
                <a:sym typeface="Times New Roman"/>
              </a:defRPr>
            </a:pPr>
            <a:r>
              <a:rPr b="1"/>
              <a:t>Input:</a:t>
            </a:r>
            <a:r>
              <a:t> Plain text, AES Symmetric key, RSA Public key</a:t>
            </a:r>
            <a:endParaRPr i="0"/>
          </a:p>
          <a:p>
            <a:pPr marL="388620" indent="-388620" defTabSz="388620">
              <a:spcBef>
                <a:spcPts val="0"/>
              </a:spcBef>
              <a:buSzTx/>
              <a:buFontTx/>
              <a:buNone/>
              <a:defRPr i="1" sz="1615">
                <a:latin typeface="Times New Roman"/>
                <a:ea typeface="Times New Roman"/>
                <a:cs typeface="Times New Roman"/>
                <a:sym typeface="Times New Roman"/>
              </a:defRPr>
            </a:pPr>
            <a:r>
              <a:rPr b="1"/>
              <a:t>Output:</a:t>
            </a:r>
            <a:r>
              <a:t> Encrypted symmetric key, Cipher text</a:t>
            </a:r>
            <a:endParaRPr i="0"/>
          </a:p>
          <a:p>
            <a:pPr marL="388620" indent="-388620" defTabSz="388620">
              <a:spcBef>
                <a:spcPts val="0"/>
              </a:spcBef>
              <a:buSzTx/>
              <a:buFontTx/>
              <a:buNone/>
              <a:defRPr sz="1615">
                <a:latin typeface="Times New Roman"/>
                <a:ea typeface="Times New Roman"/>
                <a:cs typeface="Times New Roman"/>
                <a:sym typeface="Times New Roman"/>
              </a:defRPr>
            </a:pPr>
            <a:r>
              <a:rPr i="1"/>
              <a:t>Begin </a:t>
            </a:r>
            <a:r>
              <a:t>Function hybridEncrypt(data, symmetricKey, rsaPublicKey):</a:t>
            </a:r>
          </a:p>
          <a:p>
            <a:pPr marL="388620" indent="-388620" defTabSz="388620">
              <a:spcBef>
                <a:spcPts val="0"/>
              </a:spcBef>
              <a:buSzTx/>
              <a:buFontTx/>
              <a:buNone/>
              <a:defRPr sz="1615">
                <a:latin typeface="Times New Roman"/>
                <a:ea typeface="Times New Roman"/>
                <a:cs typeface="Times New Roman"/>
                <a:sym typeface="Times New Roman"/>
              </a:defRPr>
            </a:pPr>
            <a:r>
              <a:t>    encryptedData = aesEncrypt(data, symmetricKey)</a:t>
            </a:r>
          </a:p>
          <a:p>
            <a:pPr marL="388620" indent="-388620" defTabSz="388620">
              <a:spcBef>
                <a:spcPts val="0"/>
              </a:spcBef>
              <a:buSzTx/>
              <a:buFontTx/>
              <a:buNone/>
              <a:defRPr sz="1615">
                <a:latin typeface="Times New Roman"/>
                <a:ea typeface="Times New Roman"/>
                <a:cs typeface="Times New Roman"/>
                <a:sym typeface="Times New Roman"/>
              </a:defRPr>
            </a:pPr>
            <a:r>
              <a:t>    //Encrypt the original data using AES encryption </a:t>
            </a:r>
          </a:p>
          <a:p>
            <a:pPr marL="388620" indent="-388620" defTabSz="388620">
              <a:spcBef>
                <a:spcPts val="0"/>
              </a:spcBef>
              <a:buSzTx/>
              <a:buFontTx/>
              <a:buNone/>
              <a:defRPr sz="1615">
                <a:latin typeface="Times New Roman"/>
                <a:ea typeface="Times New Roman"/>
                <a:cs typeface="Times New Roman"/>
                <a:sym typeface="Times New Roman"/>
              </a:defRPr>
            </a:pPr>
            <a:r>
              <a:t>    encryptedSymmetricKey = rsaEncrypt(symmetricKey, rsaPublicKey) </a:t>
            </a:r>
          </a:p>
          <a:p>
            <a:pPr marL="489373" indent="-489373" defTabSz="388620">
              <a:spcBef>
                <a:spcPts val="0"/>
              </a:spcBef>
              <a:buSzTx/>
              <a:buFontTx/>
              <a:buNone/>
              <a:defRPr sz="1615">
                <a:latin typeface="Times New Roman"/>
                <a:ea typeface="Times New Roman"/>
                <a:cs typeface="Times New Roman"/>
                <a:sym typeface="Times New Roman"/>
              </a:defRPr>
            </a:pPr>
            <a:r>
              <a:t>   //Encrypt the symmetric key using RSA public key</a:t>
            </a:r>
          </a:p>
          <a:p>
            <a:pPr marL="388620" indent="-388620" defTabSz="388620">
              <a:spcBef>
                <a:spcPts val="0"/>
              </a:spcBef>
              <a:buSzTx/>
              <a:buFontTx/>
              <a:buNone/>
              <a:defRPr sz="1615">
                <a:latin typeface="Times New Roman"/>
                <a:ea typeface="Times New Roman"/>
                <a:cs typeface="Times New Roman"/>
                <a:sym typeface="Times New Roman"/>
              </a:defRPr>
            </a:pPr>
            <a:r>
              <a:t>    Return (encryptedSymmetricKey, encryptedData)</a:t>
            </a:r>
          </a:p>
          <a:p>
            <a:pPr marL="388620" indent="-388620" defTabSz="388620">
              <a:spcBef>
                <a:spcPts val="0"/>
              </a:spcBef>
              <a:buSzTx/>
              <a:buFontTx/>
              <a:buNone/>
              <a:defRPr sz="1615">
                <a:latin typeface="Times New Roman"/>
                <a:ea typeface="Times New Roman"/>
                <a:cs typeface="Times New Roman"/>
                <a:sym typeface="Times New Roman"/>
              </a:defRPr>
            </a:pPr>
            <a:r>
              <a:t>    // Return the encrypted symmetric key and the encrypted data</a:t>
            </a:r>
          </a:p>
          <a:p>
            <a:pPr marL="388620" indent="-388620" defTabSz="388620">
              <a:spcBef>
                <a:spcPts val="1000"/>
              </a:spcBef>
              <a:buSzTx/>
              <a:buFontTx/>
              <a:buNone/>
              <a:defRPr i="1" sz="1615">
                <a:latin typeface="Times New Roman"/>
                <a:ea typeface="Times New Roman"/>
                <a:cs typeface="Times New Roman"/>
                <a:sym typeface="Times New Roman"/>
              </a:defRPr>
            </a:pPr>
            <a:r>
              <a:t>End Function</a:t>
            </a:r>
            <a:endParaRPr i="0"/>
          </a:p>
          <a:p>
            <a:pPr marL="388620" indent="-388620" defTabSz="388620">
              <a:spcBef>
                <a:spcPts val="0"/>
              </a:spcBef>
              <a:buSzTx/>
              <a:buFontTx/>
              <a:buNone/>
              <a:defRPr b="1" sz="1615">
                <a:latin typeface="Times New Roman"/>
                <a:ea typeface="Times New Roman"/>
                <a:cs typeface="Times New Roman"/>
                <a:sym typeface="Times New Roman"/>
              </a:defRPr>
            </a:pPr>
            <a:r>
              <a:t>Algorithm for Hybrid AES-RSA Decryption</a:t>
            </a:r>
            <a:endParaRPr b="0"/>
          </a:p>
          <a:p>
            <a:pPr marL="388620" indent="-388620" algn="just" defTabSz="388620">
              <a:spcBef>
                <a:spcPts val="0"/>
              </a:spcBef>
              <a:buSzTx/>
              <a:buFontTx/>
              <a:buNone/>
              <a:defRPr i="1" sz="1615">
                <a:latin typeface="Times New Roman"/>
                <a:ea typeface="Times New Roman"/>
                <a:cs typeface="Times New Roman"/>
                <a:sym typeface="Times New Roman"/>
              </a:defRPr>
            </a:pPr>
            <a:r>
              <a:rPr b="1"/>
              <a:t>Input:</a:t>
            </a:r>
            <a:r>
              <a:t> Encrypted AES Symmetric Key, RSA Private Key, Cipher text</a:t>
            </a:r>
            <a:endParaRPr i="0"/>
          </a:p>
          <a:p>
            <a:pPr marL="388620" indent="-388620" algn="just" defTabSz="388620">
              <a:spcBef>
                <a:spcPts val="0"/>
              </a:spcBef>
              <a:buSzTx/>
              <a:buFontTx/>
              <a:buNone/>
              <a:defRPr i="1" sz="1615">
                <a:latin typeface="Times New Roman"/>
                <a:ea typeface="Times New Roman"/>
                <a:cs typeface="Times New Roman"/>
                <a:sym typeface="Times New Roman"/>
              </a:defRPr>
            </a:pPr>
            <a:r>
              <a:rPr b="1"/>
              <a:t>Output:</a:t>
            </a:r>
            <a:r>
              <a:t> Plain text</a:t>
            </a:r>
            <a:endParaRPr i="0"/>
          </a:p>
          <a:p>
            <a:pPr marL="388620" indent="-388620" defTabSz="388620">
              <a:spcBef>
                <a:spcPts val="0"/>
              </a:spcBef>
              <a:buSzTx/>
              <a:buFontTx/>
              <a:buNone/>
              <a:defRPr sz="1615">
                <a:latin typeface="Times New Roman"/>
                <a:ea typeface="Times New Roman"/>
                <a:cs typeface="Times New Roman"/>
                <a:sym typeface="Times New Roman"/>
              </a:defRPr>
            </a:pPr>
            <a:r>
              <a:rPr i="1"/>
              <a:t>Begin </a:t>
            </a:r>
            <a:r>
              <a:t>Function hybridDecrypt(encryptedSymmetricKey, rsaPrivateKey, encryptedData):</a:t>
            </a:r>
          </a:p>
          <a:p>
            <a:pPr marL="388620" indent="-388620" defTabSz="388620">
              <a:spcBef>
                <a:spcPts val="0"/>
              </a:spcBef>
              <a:buSzTx/>
              <a:buFontTx/>
              <a:buNone/>
              <a:defRPr sz="1615">
                <a:latin typeface="Times New Roman"/>
                <a:ea typeface="Times New Roman"/>
                <a:cs typeface="Times New Roman"/>
                <a:sym typeface="Times New Roman"/>
              </a:defRPr>
            </a:pPr>
            <a:r>
              <a:t>    decryptedSymmetricKey = rsaDecrypt(encryptedSymmetricKey, rsaPrivateKey)</a:t>
            </a:r>
          </a:p>
          <a:p>
            <a:pPr marL="388620" indent="-388620" defTabSz="388620">
              <a:spcBef>
                <a:spcPts val="0"/>
              </a:spcBef>
              <a:buSzTx/>
              <a:buFontTx/>
              <a:buNone/>
              <a:defRPr sz="1615">
                <a:latin typeface="Times New Roman"/>
                <a:ea typeface="Times New Roman"/>
                <a:cs typeface="Times New Roman"/>
                <a:sym typeface="Times New Roman"/>
              </a:defRPr>
            </a:pPr>
            <a:r>
              <a:t>    // Decrypt the encrypted symmetric key using RSA private key</a:t>
            </a:r>
          </a:p>
          <a:p>
            <a:pPr marL="388620" indent="-388620" defTabSz="388620">
              <a:spcBef>
                <a:spcPts val="0"/>
              </a:spcBef>
              <a:buSzTx/>
              <a:buFontTx/>
              <a:buNone/>
              <a:defRPr sz="1615">
                <a:latin typeface="Times New Roman"/>
                <a:ea typeface="Times New Roman"/>
                <a:cs typeface="Times New Roman"/>
                <a:sym typeface="Times New Roman"/>
              </a:defRPr>
            </a:pPr>
            <a:r>
              <a:t>    decryptedData = aesDecrypt(encryptedData, decryptedSymmetricKey)</a:t>
            </a:r>
          </a:p>
          <a:p>
            <a:pPr marL="388620" indent="-388620" defTabSz="388620">
              <a:spcBef>
                <a:spcPts val="0"/>
              </a:spcBef>
              <a:buSzTx/>
              <a:buFontTx/>
              <a:buNone/>
              <a:defRPr sz="1615">
                <a:latin typeface="Times New Roman"/>
                <a:ea typeface="Times New Roman"/>
                <a:cs typeface="Times New Roman"/>
                <a:sym typeface="Times New Roman"/>
              </a:defRPr>
            </a:pPr>
            <a:r>
              <a:t>    //Decrypt the cipher text using decrypted symmetric key</a:t>
            </a:r>
          </a:p>
          <a:p>
            <a:pPr marL="388620" indent="-388620" defTabSz="388620">
              <a:spcBef>
                <a:spcPts val="0"/>
              </a:spcBef>
              <a:buSzTx/>
              <a:buFontTx/>
              <a:buNone/>
              <a:defRPr sz="1615">
                <a:latin typeface="Times New Roman"/>
                <a:ea typeface="Times New Roman"/>
                <a:cs typeface="Times New Roman"/>
                <a:sym typeface="Times New Roman"/>
              </a:defRPr>
            </a:pPr>
            <a:r>
              <a:t>    Return decryptedData</a:t>
            </a:r>
          </a:p>
          <a:p>
            <a:pPr marL="388620" indent="-388620" defTabSz="388620">
              <a:spcBef>
                <a:spcPts val="0"/>
              </a:spcBef>
              <a:buSzTx/>
              <a:buFontTx/>
              <a:buNone/>
              <a:defRPr sz="1615">
                <a:latin typeface="Times New Roman"/>
                <a:ea typeface="Times New Roman"/>
                <a:cs typeface="Times New Roman"/>
                <a:sym typeface="Times New Roman"/>
              </a:defRPr>
            </a:pPr>
            <a:r>
              <a:t>    // Return the decrypted data as the final result.</a:t>
            </a:r>
          </a:p>
          <a:p>
            <a:pPr marL="388620" indent="-388620" defTabSz="388620">
              <a:spcBef>
                <a:spcPts val="0"/>
              </a:spcBef>
              <a:buSzTx/>
              <a:buFontTx/>
              <a:buNone/>
              <a:defRPr i="1" sz="1615">
                <a:latin typeface="Times New Roman"/>
                <a:ea typeface="Times New Roman"/>
                <a:cs typeface="Times New Roman"/>
                <a:sym typeface="Times New Roman"/>
              </a:defRPr>
            </a:pPr>
            <a:r>
              <a:t>End Function</a:t>
            </a:r>
            <a:endParaRPr i="0"/>
          </a:p>
          <a:p>
            <a:pPr marL="0" indent="0" defTabSz="388620">
              <a:spcBef>
                <a:spcPts val="0"/>
              </a:spcBef>
              <a:buSzTx/>
              <a:buFontTx/>
              <a:buNone/>
              <a:defRPr sz="1615">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omparison of Data Hiding Techniques"/>
          <p:cNvSpPr txBox="1"/>
          <p:nvPr>
            <p:ph type="title"/>
          </p:nvPr>
        </p:nvSpPr>
        <p:spPr>
          <a:xfrm>
            <a:off x="342900" y="554037"/>
            <a:ext cx="8229600" cy="1143002"/>
          </a:xfrm>
          <a:prstGeom prst="rect">
            <a:avLst/>
          </a:prstGeom>
        </p:spPr>
        <p:txBody>
          <a:bodyPr/>
          <a:lstStyle/>
          <a:p>
            <a:pPr defTabSz="333756">
              <a:spcBef>
                <a:spcPts val="100"/>
              </a:spcBef>
              <a:defRPr b="1" sz="2409">
                <a:solidFill>
                  <a:schemeClr val="accent4">
                    <a:satOff val="-1335"/>
                    <a:lumOff val="-10274"/>
                  </a:schemeClr>
                </a:solidFill>
                <a:latin typeface="Times New Roman"/>
                <a:ea typeface="Times New Roman"/>
                <a:cs typeface="Times New Roman"/>
                <a:sym typeface="Times New Roman"/>
              </a:defRPr>
            </a:pPr>
            <a:r>
              <a:t>Comparison of Data Hiding Techniques</a:t>
            </a:r>
          </a:p>
          <a:p>
            <a:pPr defTabSz="333756">
              <a:defRPr b="1" sz="2409">
                <a:solidFill>
                  <a:schemeClr val="accent4">
                    <a:satOff val="-1335"/>
                    <a:lumOff val="-10274"/>
                  </a:schemeClr>
                </a:solidFill>
                <a:latin typeface="Times New Roman"/>
                <a:ea typeface="Times New Roman"/>
                <a:cs typeface="Times New Roman"/>
                <a:sym typeface="Times New Roman"/>
              </a:defRPr>
            </a:pPr>
          </a:p>
        </p:txBody>
      </p:sp>
      <p:graphicFrame>
        <p:nvGraphicFramePr>
          <p:cNvPr id="151" name="Table 1"/>
          <p:cNvGraphicFramePr/>
          <p:nvPr/>
        </p:nvGraphicFramePr>
        <p:xfrm>
          <a:off x="1638300" y="1485900"/>
          <a:ext cx="6655594" cy="514568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61080"/>
                <a:gridCol w="2441263"/>
                <a:gridCol w="2640550"/>
              </a:tblGrid>
              <a:tr h="413590">
                <a:tc>
                  <a:txBody>
                    <a:bodyPr/>
                    <a:lstStyle/>
                    <a:p>
                      <a:pPr algn="just" defTabSz="457200">
                        <a:defRPr sz="1800"/>
                      </a:pPr>
                      <a:r>
                        <a:rPr b="1" sz="1700">
                          <a:latin typeface="Times New Roman"/>
                          <a:ea typeface="Times New Roman"/>
                          <a:cs typeface="Times New Roman"/>
                          <a:sym typeface="Times New Roman"/>
                        </a:rPr>
                        <a:t>Aspect</a:t>
                      </a:r>
                    </a:p>
                  </a:txBody>
                  <a:tcPr marL="50800" marR="50800" marT="50800" marB="50800" anchor="t" anchorCtr="0" horzOverflow="overflow"/>
                </a:tc>
                <a:tc>
                  <a:txBody>
                    <a:bodyPr/>
                    <a:lstStyle/>
                    <a:p>
                      <a:pPr algn="just" defTabSz="457200">
                        <a:defRPr sz="1800"/>
                      </a:pPr>
                      <a:r>
                        <a:rPr b="1" sz="1700">
                          <a:latin typeface="Times New Roman"/>
                          <a:ea typeface="Times New Roman"/>
                          <a:cs typeface="Times New Roman"/>
                          <a:sym typeface="Times New Roman"/>
                        </a:rPr>
                        <a:t>LSB Steganography</a:t>
                      </a:r>
                    </a:p>
                  </a:txBody>
                  <a:tcPr marL="50800" marR="50800" marT="50800" marB="50800" anchor="t" anchorCtr="0" horzOverflow="overflow"/>
                </a:tc>
                <a:tc>
                  <a:txBody>
                    <a:bodyPr/>
                    <a:lstStyle/>
                    <a:p>
                      <a:pPr algn="just" defTabSz="457200">
                        <a:defRPr sz="1800"/>
                      </a:pPr>
                      <a:r>
                        <a:rPr b="1" sz="1700">
                          <a:latin typeface="Times New Roman"/>
                          <a:ea typeface="Times New Roman"/>
                          <a:cs typeface="Times New Roman"/>
                          <a:sym typeface="Times New Roman"/>
                        </a:rPr>
                        <a:t>AES-RSA Encrypted LSB</a:t>
                      </a:r>
                    </a:p>
                  </a:txBody>
                  <a:tcPr marL="50800" marR="50800" marT="50800" marB="50800" anchor="t" anchorCtr="0" horzOverflow="overflow"/>
                </a:tc>
              </a:tr>
              <a:tr h="413590">
                <a:tc>
                  <a:txBody>
                    <a:bodyPr/>
                    <a:lstStyle/>
                    <a:p>
                      <a:pPr algn="just" defTabSz="457200">
                        <a:defRPr sz="1800"/>
                      </a:pPr>
                      <a:r>
                        <a:rPr sz="1700">
                          <a:latin typeface="Times New Roman"/>
                          <a:ea typeface="Times New Roman"/>
                          <a:cs typeface="Times New Roman"/>
                          <a:sym typeface="Times New Roman"/>
                        </a:rPr>
                        <a:t>Security</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Low to Moderate</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High</a:t>
                      </a:r>
                    </a:p>
                  </a:txBody>
                  <a:tcPr marL="50800" marR="50800" marT="50800" marB="50800" anchor="t" anchorCtr="0" horzOverflow="overflow"/>
                </a:tc>
              </a:tr>
              <a:tr h="941798">
                <a:tc>
                  <a:txBody>
                    <a:bodyPr/>
                    <a:lstStyle/>
                    <a:p>
                      <a:pPr algn="just" defTabSz="457200">
                        <a:defRPr sz="1800"/>
                      </a:pPr>
                      <a:r>
                        <a:rPr sz="1700">
                          <a:latin typeface="Times New Roman"/>
                          <a:ea typeface="Times New Roman"/>
                          <a:cs typeface="Times New Roman"/>
                          <a:sym typeface="Times New Roman"/>
                        </a:rPr>
                        <a:t>Encryption</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No encryption.</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AES is used for Symmetric encryption and RSA is used for Asymmetric encryption.</a:t>
                      </a:r>
                    </a:p>
                  </a:txBody>
                  <a:tcPr marL="50800" marR="50800" marT="50800" marB="50800" anchor="t" anchorCtr="0" horzOverflow="overflow"/>
                </a:tc>
              </a:tr>
              <a:tr h="413590">
                <a:tc>
                  <a:txBody>
                    <a:bodyPr/>
                    <a:lstStyle/>
                    <a:p>
                      <a:pPr algn="just" defTabSz="457200">
                        <a:defRPr sz="1800"/>
                      </a:pPr>
                      <a:r>
                        <a:rPr sz="1700">
                          <a:latin typeface="Times New Roman"/>
                          <a:ea typeface="Times New Roman"/>
                          <a:cs typeface="Times New Roman"/>
                          <a:sym typeface="Times New Roman"/>
                        </a:rPr>
                        <a:t>Data Integrity</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Not ensured</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Ensured</a:t>
                      </a:r>
                    </a:p>
                  </a:txBody>
                  <a:tcPr marL="50800" marR="50800" marT="50800" marB="50800" anchor="t" anchorCtr="0" horzOverflow="overflow"/>
                </a:tc>
              </a:tr>
              <a:tr h="677694">
                <a:tc>
                  <a:txBody>
                    <a:bodyPr/>
                    <a:lstStyle/>
                    <a:p>
                      <a:pPr algn="l" defTabSz="457200">
                        <a:defRPr sz="1800"/>
                      </a:pPr>
                      <a:r>
                        <a:rPr sz="1700">
                          <a:latin typeface="Times New Roman"/>
                          <a:ea typeface="Times New Roman"/>
                          <a:cs typeface="Times New Roman"/>
                          <a:sym typeface="Times New Roman"/>
                        </a:rPr>
                        <a:t>Steganalysis Resistance</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Vulnerable</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More resistant</a:t>
                      </a:r>
                    </a:p>
                  </a:txBody>
                  <a:tcPr marL="50800" marR="50800" marT="50800" marB="50800" anchor="t" anchorCtr="0" horzOverflow="overflow"/>
                </a:tc>
              </a:tr>
              <a:tr h="413590">
                <a:tc>
                  <a:txBody>
                    <a:bodyPr/>
                    <a:lstStyle/>
                    <a:p>
                      <a:pPr algn="just" defTabSz="457200">
                        <a:defRPr sz="1800"/>
                      </a:pPr>
                      <a:r>
                        <a:rPr sz="1700">
                          <a:latin typeface="Times New Roman"/>
                          <a:ea typeface="Times New Roman"/>
                          <a:cs typeface="Times New Roman"/>
                          <a:sym typeface="Times New Roman"/>
                        </a:rPr>
                        <a:t>Complexity</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Simple</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More Complex</a:t>
                      </a:r>
                    </a:p>
                  </a:txBody>
                  <a:tcPr marL="50800" marR="50800" marT="50800" marB="50800" anchor="t" anchorCtr="0" horzOverflow="overflow"/>
                </a:tc>
              </a:tr>
              <a:tr h="677694">
                <a:tc>
                  <a:txBody>
                    <a:bodyPr/>
                    <a:lstStyle/>
                    <a:p>
                      <a:pPr algn="l" defTabSz="457200">
                        <a:defRPr sz="1800"/>
                      </a:pPr>
                      <a:r>
                        <a:rPr sz="1700">
                          <a:latin typeface="Times New Roman"/>
                          <a:ea typeface="Times New Roman"/>
                          <a:cs typeface="Times New Roman"/>
                          <a:sym typeface="Times New Roman"/>
                        </a:rPr>
                        <a:t>Double-layered security</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N/A</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Yes</a:t>
                      </a:r>
                    </a:p>
                  </a:txBody>
                  <a:tcPr marL="50800" marR="50800" marT="50800" marB="50800" anchor="t" anchorCtr="0" horzOverflow="overflow"/>
                </a:tc>
              </a:tr>
              <a:tr h="413590">
                <a:tc>
                  <a:txBody>
                    <a:bodyPr/>
                    <a:lstStyle/>
                    <a:p>
                      <a:pPr algn="just" defTabSz="457200">
                        <a:defRPr sz="1800"/>
                      </a:pPr>
                      <a:r>
                        <a:rPr sz="1700">
                          <a:latin typeface="Times New Roman"/>
                          <a:ea typeface="Times New Roman"/>
                          <a:cs typeface="Times New Roman"/>
                          <a:sym typeface="Times New Roman"/>
                        </a:rPr>
                        <a:t>Applicability</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Less secure applications.</a:t>
                      </a:r>
                    </a:p>
                  </a:txBody>
                  <a:tcPr marL="50800" marR="50800" marT="50800" marB="50800" anchor="t" anchorCtr="0" horzOverflow="overflow"/>
                </a:tc>
                <a:tc>
                  <a:txBody>
                    <a:bodyPr/>
                    <a:lstStyle/>
                    <a:p>
                      <a:pPr algn="just" defTabSz="457200">
                        <a:defRPr sz="1800"/>
                      </a:pPr>
                      <a:r>
                        <a:rPr sz="1700">
                          <a:latin typeface="Times New Roman"/>
                          <a:ea typeface="Times New Roman"/>
                          <a:cs typeface="Times New Roman"/>
                          <a:sym typeface="Times New Roman"/>
                        </a:rPr>
                        <a:t>More secure applications.</a:t>
                      </a:r>
                    </a:p>
                  </a:txBody>
                  <a:tcPr marL="50800" marR="50800" marT="50800" marB="50800" anchor="t" anchorCtr="0" horzOverflow="overflow"/>
                </a:tc>
              </a:tr>
            </a:tbl>
          </a:graphicData>
        </a:graphic>
      </p:graphicFrame>
      <p:sp>
        <p:nvSpPr>
          <p:cNvPr id="152" name="Text"/>
          <p:cNvSpPr txBox="1"/>
          <p:nvPr/>
        </p:nvSpPr>
        <p:spPr>
          <a:xfrm>
            <a:off x="2032000" y="1854200"/>
            <a:ext cx="127000" cy="44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200">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CONTENTS"/>
          <p:cNvSpPr txBox="1"/>
          <p:nvPr>
            <p:ph type="title"/>
          </p:nvPr>
        </p:nvSpPr>
        <p:spPr>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CONTENTS</a:t>
            </a:r>
          </a:p>
        </p:txBody>
      </p:sp>
      <p:sp>
        <p:nvSpPr>
          <p:cNvPr id="103" name="Introduction…"/>
          <p:cNvSpPr txBox="1"/>
          <p:nvPr>
            <p:ph type="body" idx="1"/>
          </p:nvPr>
        </p:nvSpPr>
        <p:spPr>
          <a:xfrm>
            <a:off x="457200" y="1187003"/>
            <a:ext cx="8229600" cy="5445672"/>
          </a:xfrm>
          <a:prstGeom prst="rect">
            <a:avLst/>
          </a:prstGeom>
        </p:spPr>
        <p:txBody>
          <a:bodyPr/>
          <a:lstStyle/>
          <a:p>
            <a:pPr marL="192023" indent="-192023" defTabSz="512063">
              <a:spcBef>
                <a:spcPts val="300"/>
              </a:spcBef>
              <a:defRPr b="1" sz="1792"/>
            </a:pPr>
            <a:r>
              <a:t>Introduction</a:t>
            </a:r>
          </a:p>
          <a:p>
            <a:pPr marL="192023" indent="-192023" defTabSz="512063">
              <a:spcBef>
                <a:spcPts val="300"/>
              </a:spcBef>
              <a:defRPr b="1" sz="1792"/>
            </a:pPr>
            <a:r>
              <a:t>Motivation</a:t>
            </a:r>
          </a:p>
          <a:p>
            <a:pPr marL="192023" indent="-192023" defTabSz="512063">
              <a:spcBef>
                <a:spcPts val="300"/>
              </a:spcBef>
              <a:defRPr b="1" sz="1792"/>
            </a:pPr>
            <a:r>
              <a:t>Abstract </a:t>
            </a:r>
          </a:p>
          <a:p>
            <a:pPr marL="192023" indent="-192023" defTabSz="512063">
              <a:spcBef>
                <a:spcPts val="300"/>
              </a:spcBef>
              <a:defRPr b="1" sz="1792"/>
            </a:pPr>
            <a:r>
              <a:t>Problem Statement</a:t>
            </a:r>
          </a:p>
          <a:p>
            <a:pPr marL="192023" indent="-192023" defTabSz="512063">
              <a:spcBef>
                <a:spcPts val="300"/>
              </a:spcBef>
              <a:defRPr b="1" sz="1792"/>
            </a:pPr>
            <a:r>
              <a:t>Literature Survey</a:t>
            </a:r>
          </a:p>
          <a:p>
            <a:pPr marL="192023" indent="-192023" defTabSz="512063">
              <a:spcBef>
                <a:spcPts val="300"/>
              </a:spcBef>
              <a:defRPr b="1" sz="1792"/>
            </a:pPr>
            <a:r>
              <a:t>Objectives</a:t>
            </a:r>
          </a:p>
          <a:p>
            <a:pPr marL="192023" indent="-192023" defTabSz="512063">
              <a:spcBef>
                <a:spcPts val="300"/>
              </a:spcBef>
              <a:defRPr b="1" sz="1792"/>
            </a:pPr>
            <a:r>
              <a:t>Proposed Methodology</a:t>
            </a:r>
          </a:p>
          <a:p>
            <a:pPr marL="192023" indent="-192023" defTabSz="512063">
              <a:spcBef>
                <a:spcPts val="300"/>
              </a:spcBef>
              <a:defRPr b="1" sz="1792"/>
            </a:pPr>
            <a:r>
              <a:t>Algorithm of Hybrid AES-RSA</a:t>
            </a:r>
          </a:p>
          <a:p>
            <a:pPr marL="192023" indent="-192023" defTabSz="512063">
              <a:spcBef>
                <a:spcPts val="300"/>
              </a:spcBef>
              <a:defRPr b="1" sz="1792"/>
            </a:pPr>
            <a:r>
              <a:t>Modules</a:t>
            </a:r>
          </a:p>
          <a:p>
            <a:pPr marL="192023" indent="-192023" defTabSz="512063">
              <a:spcBef>
                <a:spcPts val="300"/>
              </a:spcBef>
              <a:defRPr b="1" sz="1792"/>
            </a:pPr>
            <a:r>
              <a:t>System requirements</a:t>
            </a:r>
          </a:p>
          <a:p>
            <a:pPr marL="192023" indent="-192023" defTabSz="512063">
              <a:spcBef>
                <a:spcPts val="300"/>
              </a:spcBef>
              <a:defRPr b="1" sz="1792"/>
            </a:pPr>
            <a:r>
              <a:t>System Architecture</a:t>
            </a:r>
          </a:p>
          <a:p>
            <a:pPr marL="192023" indent="-192023" defTabSz="512063">
              <a:spcBef>
                <a:spcPts val="300"/>
              </a:spcBef>
              <a:defRPr b="1" sz="1792"/>
            </a:pPr>
            <a:r>
              <a:t>UML Diagrams</a:t>
            </a:r>
          </a:p>
          <a:p>
            <a:pPr marL="192023" indent="-192023" defTabSz="512063">
              <a:spcBef>
                <a:spcPts val="300"/>
              </a:spcBef>
              <a:defRPr b="1" sz="1792"/>
            </a:pPr>
            <a:r>
              <a:t>Test Cases</a:t>
            </a:r>
          </a:p>
          <a:p>
            <a:pPr marL="192023" indent="-192023" defTabSz="512063">
              <a:spcBef>
                <a:spcPts val="300"/>
              </a:spcBef>
              <a:defRPr b="1" sz="1792"/>
            </a:pPr>
            <a:r>
              <a:t>Results</a:t>
            </a:r>
          </a:p>
          <a:p>
            <a:pPr marL="192023" indent="-192023" defTabSz="512063">
              <a:spcBef>
                <a:spcPts val="300"/>
              </a:spcBef>
              <a:defRPr b="1" sz="1792"/>
            </a:pPr>
            <a:r>
              <a:t>Conclusion</a:t>
            </a:r>
          </a:p>
          <a:p>
            <a:pPr marL="192023" indent="-192023" defTabSz="512063">
              <a:spcBef>
                <a:spcPts val="300"/>
              </a:spcBef>
              <a:defRPr b="1" sz="1792"/>
            </a:pPr>
            <a:r>
              <a:t>Future Scope</a:t>
            </a:r>
          </a:p>
          <a:p>
            <a:pPr marL="192023" indent="-192023" defTabSz="512063">
              <a:spcBef>
                <a:spcPts val="300"/>
              </a:spcBef>
              <a:defRPr b="1" sz="1792"/>
            </a:pPr>
            <a:r>
              <a:t>References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itle 1"/>
          <p:cNvSpPr txBox="1"/>
          <p:nvPr>
            <p:ph type="title"/>
          </p:nvPr>
        </p:nvSpPr>
        <p:spPr>
          <a:xfrm>
            <a:off x="457200" y="274637"/>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MODULES</a:t>
            </a:r>
          </a:p>
        </p:txBody>
      </p:sp>
      <p:sp>
        <p:nvSpPr>
          <p:cNvPr id="155" name="Content Placeholder 2"/>
          <p:cNvSpPr txBox="1"/>
          <p:nvPr>
            <p:ph type="body" idx="1"/>
          </p:nvPr>
        </p:nvSpPr>
        <p:spPr>
          <a:xfrm>
            <a:off x="457200" y="1600200"/>
            <a:ext cx="8229600" cy="4525963"/>
          </a:xfrm>
          <a:prstGeom prst="rect">
            <a:avLst/>
          </a:prstGeom>
        </p:spPr>
        <p:txBody>
          <a:bodyPr/>
          <a:lstStyle/>
          <a:p>
            <a:pPr>
              <a:lnSpc>
                <a:spcPct val="80000"/>
              </a:lnSpc>
              <a:spcBef>
                <a:spcPts val="500"/>
              </a:spcBef>
              <a:defRPr sz="2200">
                <a:latin typeface="Times New Roman"/>
                <a:ea typeface="Times New Roman"/>
                <a:cs typeface="Times New Roman"/>
                <a:sym typeface="Times New Roman"/>
              </a:defRPr>
            </a:pPr>
            <a:r>
              <a:t>Encryption Module  </a:t>
            </a:r>
          </a:p>
          <a:p>
            <a:pPr>
              <a:lnSpc>
                <a:spcPct val="80000"/>
              </a:lnSpc>
              <a:spcBef>
                <a:spcPts val="500"/>
              </a:spcBef>
              <a:defRPr sz="2200">
                <a:latin typeface="Times New Roman"/>
                <a:ea typeface="Times New Roman"/>
                <a:cs typeface="Times New Roman"/>
                <a:sym typeface="Times New Roman"/>
              </a:defRPr>
            </a:pPr>
            <a:r>
              <a:t>Hiding Module</a:t>
            </a:r>
          </a:p>
          <a:p>
            <a:pPr>
              <a:lnSpc>
                <a:spcPct val="80000"/>
              </a:lnSpc>
              <a:spcBef>
                <a:spcPts val="500"/>
              </a:spcBef>
              <a:defRPr sz="2200">
                <a:latin typeface="Times New Roman"/>
                <a:ea typeface="Times New Roman"/>
                <a:cs typeface="Times New Roman"/>
                <a:sym typeface="Times New Roman"/>
              </a:defRPr>
            </a:pPr>
            <a:r>
              <a:t>Breaking Module</a:t>
            </a:r>
          </a:p>
          <a:p>
            <a:pPr>
              <a:lnSpc>
                <a:spcPct val="80000"/>
              </a:lnSpc>
              <a:spcBef>
                <a:spcPts val="500"/>
              </a:spcBef>
              <a:defRPr sz="2200">
                <a:latin typeface="Times New Roman"/>
                <a:ea typeface="Times New Roman"/>
                <a:cs typeface="Times New Roman"/>
                <a:sym typeface="Times New Roman"/>
              </a:defRPr>
            </a:pPr>
            <a:r>
              <a:t>Decryption Module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itle 1"/>
          <p:cNvSpPr txBox="1"/>
          <p:nvPr>
            <p:ph type="title"/>
          </p:nvPr>
        </p:nvSpPr>
        <p:spPr>
          <a:xfrm>
            <a:off x="457200" y="274637"/>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 SYSTEM  REQUIREMENTS</a:t>
            </a:r>
          </a:p>
        </p:txBody>
      </p:sp>
      <p:sp>
        <p:nvSpPr>
          <p:cNvPr id="158" name="Content Placeholder 2"/>
          <p:cNvSpPr txBox="1"/>
          <p:nvPr>
            <p:ph type="body" idx="1"/>
          </p:nvPr>
        </p:nvSpPr>
        <p:spPr>
          <a:xfrm>
            <a:off x="457200" y="1612900"/>
            <a:ext cx="8229600" cy="4525963"/>
          </a:xfrm>
          <a:prstGeom prst="rect">
            <a:avLst/>
          </a:prstGeom>
        </p:spPr>
        <p:txBody>
          <a:bodyPr/>
          <a:lstStyle/>
          <a:p>
            <a:pPr>
              <a:buSzTx/>
              <a:buNone/>
              <a:defRPr sz="2000">
                <a:latin typeface="Times New Roman"/>
                <a:ea typeface="Times New Roman"/>
                <a:cs typeface="Times New Roman"/>
                <a:sym typeface="Times New Roman"/>
              </a:defRPr>
            </a:pPr>
          </a:p>
          <a:p>
            <a:pPr>
              <a:spcBef>
                <a:spcPts val="500"/>
              </a:spcBef>
              <a:buSzTx/>
              <a:buNone/>
              <a:defRPr b="1" sz="2400">
                <a:latin typeface="Times New Roman"/>
                <a:ea typeface="Times New Roman"/>
                <a:cs typeface="Times New Roman"/>
                <a:sym typeface="Times New Roman"/>
              </a:defRPr>
            </a:pPr>
            <a:r>
              <a:t>Software Requirements</a:t>
            </a:r>
            <a:r>
              <a:rPr b="0"/>
              <a:t>:</a:t>
            </a:r>
            <a:br>
              <a:rPr b="0"/>
            </a:br>
            <a:r>
              <a:rPr b="0"/>
              <a:t>Technology  : Python</a:t>
            </a:r>
            <a:br>
              <a:rPr b="0"/>
            </a:br>
            <a:r>
              <a:rPr b="0"/>
              <a:t>Libraries      : numpy, pandas, os, openCV, matplotlib, rsa,     cryptography, pycryptodome, psutil</a:t>
            </a:r>
          </a:p>
          <a:p>
            <a:pPr>
              <a:spcBef>
                <a:spcPts val="500"/>
              </a:spcBef>
              <a:buSzTx/>
              <a:buNone/>
              <a:defRPr sz="2400">
                <a:latin typeface="Times New Roman"/>
                <a:ea typeface="Times New Roman"/>
                <a:cs typeface="Times New Roman"/>
                <a:sym typeface="Times New Roman"/>
              </a:defRPr>
            </a:pPr>
            <a:r>
              <a:t>     Backend      : sqlite</a:t>
            </a:r>
          </a:p>
          <a:p>
            <a:pPr>
              <a:spcBef>
                <a:spcPts val="500"/>
              </a:spcBef>
              <a:buSzTx/>
              <a:buNone/>
              <a:defRPr sz="2400">
                <a:latin typeface="Times New Roman"/>
                <a:ea typeface="Times New Roman"/>
                <a:cs typeface="Times New Roman"/>
                <a:sym typeface="Times New Roman"/>
              </a:defRPr>
            </a:pPr>
            <a:r>
              <a:t>     IDE             :PyCharm</a:t>
            </a:r>
          </a:p>
          <a:p>
            <a:pPr>
              <a:spcBef>
                <a:spcPts val="500"/>
              </a:spcBef>
              <a:buSzTx/>
              <a:buNone/>
              <a:defRPr b="1" sz="2400">
                <a:latin typeface="Times New Roman"/>
                <a:ea typeface="Times New Roman"/>
                <a:cs typeface="Times New Roman"/>
                <a:sym typeface="Times New Roman"/>
              </a:defRPr>
            </a:pPr>
            <a:r>
              <a:t>Hardware Requirements</a:t>
            </a:r>
            <a:r>
              <a:rPr b="0"/>
              <a:t>:</a:t>
            </a:r>
            <a:br>
              <a:rPr b="0"/>
            </a:br>
            <a:r>
              <a:rPr b="0"/>
              <a:t>RAM         : Minimum 4GB</a:t>
            </a:r>
            <a:br>
              <a:rPr b="0"/>
            </a:br>
            <a:r>
              <a:rPr b="0"/>
              <a:t>Processor  : Intel or Ryzen basic processor</a:t>
            </a:r>
            <a:br>
              <a:rPr b="0"/>
            </a:br>
            <a:r>
              <a:rPr b="0"/>
              <a:t>Memory    : Minimum 2 GB free space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60" name="Table 1"/>
          <p:cNvGraphicFramePr/>
          <p:nvPr/>
        </p:nvGraphicFramePr>
        <p:xfrm>
          <a:off x="1784350" y="920750"/>
          <a:ext cx="6222852" cy="430073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112742"/>
                <a:gridCol w="3097408"/>
              </a:tblGrid>
              <a:tr h="434605">
                <a:tc>
                  <a:txBody>
                    <a:bodyPr/>
                    <a:lstStyle/>
                    <a:p>
                      <a:pPr algn="ctr" defTabSz="457200">
                        <a:lnSpc>
                          <a:spcPct val="150000"/>
                        </a:lnSpc>
                        <a:defRPr sz="1800"/>
                      </a:pPr>
                      <a:r>
                        <a:rPr b="1" sz="2400">
                          <a:latin typeface="Times New Roman"/>
                          <a:ea typeface="Times New Roman"/>
                          <a:cs typeface="Times New Roman"/>
                          <a:sym typeface="Times New Roman"/>
                        </a:rPr>
                        <a:t>Module</a:t>
                      </a:r>
                    </a:p>
                  </a:txBody>
                  <a:tcPr marL="50800" marR="50800" marT="50800" marB="50800" anchor="t" anchorCtr="0" horzOverflow="overflow"/>
                </a:tc>
                <a:tc>
                  <a:txBody>
                    <a:bodyPr/>
                    <a:lstStyle/>
                    <a:p>
                      <a:pPr algn="ctr" defTabSz="457200">
                        <a:lnSpc>
                          <a:spcPct val="150000"/>
                        </a:lnSpc>
                        <a:defRPr sz="1800"/>
                      </a:pPr>
                      <a:r>
                        <a:rPr b="1" sz="2400">
                          <a:latin typeface="Times New Roman"/>
                          <a:ea typeface="Times New Roman"/>
                          <a:cs typeface="Times New Roman"/>
                          <a:sym typeface="Times New Roman"/>
                        </a:rPr>
                        <a:t>Version</a:t>
                      </a:r>
                    </a:p>
                  </a:txBody>
                  <a:tcPr marL="50800" marR="50800" marT="50800" marB="50800" anchor="t" anchorCtr="0" horzOverflow="overflow"/>
                </a:tc>
              </a:tr>
              <a:tr h="434605">
                <a:tc>
                  <a:txBody>
                    <a:bodyPr/>
                    <a:lstStyle/>
                    <a:p>
                      <a:pPr algn="ctr" defTabSz="457200">
                        <a:lnSpc>
                          <a:spcPct val="150000"/>
                        </a:lnSpc>
                        <a:defRPr sz="1800"/>
                      </a:pPr>
                      <a:r>
                        <a:rPr sz="2400">
                          <a:latin typeface="Times New Roman"/>
                          <a:ea typeface="Times New Roman"/>
                          <a:cs typeface="Times New Roman"/>
                          <a:sym typeface="Times New Roman"/>
                        </a:rPr>
                        <a:t>numpy</a:t>
                      </a:r>
                    </a:p>
                  </a:txBody>
                  <a:tcPr marL="50800" marR="50800" marT="50800" marB="50800" anchor="t" anchorCtr="0" horzOverflow="overflow"/>
                </a:tc>
                <a:tc>
                  <a:txBody>
                    <a:bodyPr/>
                    <a:lstStyle/>
                    <a:p>
                      <a:pPr algn="ctr" defTabSz="457200">
                        <a:lnSpc>
                          <a:spcPct val="150000"/>
                        </a:lnSpc>
                        <a:defRPr sz="1800"/>
                      </a:pPr>
                      <a:r>
                        <a:rPr sz="2400">
                          <a:latin typeface="Times New Roman"/>
                          <a:ea typeface="Times New Roman"/>
                          <a:cs typeface="Times New Roman"/>
                          <a:sym typeface="Times New Roman"/>
                        </a:rPr>
                        <a:t>1.25.1</a:t>
                      </a:r>
                    </a:p>
                  </a:txBody>
                  <a:tcPr marL="50800" marR="50800" marT="50800" marB="50800" anchor="t" anchorCtr="0" horzOverflow="overflow"/>
                </a:tc>
              </a:tr>
              <a:tr h="434605">
                <a:tc>
                  <a:txBody>
                    <a:bodyPr/>
                    <a:lstStyle/>
                    <a:p>
                      <a:pPr algn="ctr" defTabSz="457200">
                        <a:lnSpc>
                          <a:spcPct val="150000"/>
                        </a:lnSpc>
                        <a:defRPr sz="1800"/>
                      </a:pPr>
                      <a:r>
                        <a:rPr sz="2400">
                          <a:latin typeface="Times New Roman"/>
                          <a:ea typeface="Times New Roman"/>
                          <a:cs typeface="Times New Roman"/>
                          <a:sym typeface="Times New Roman"/>
                        </a:rPr>
                        <a:t>pandas</a:t>
                      </a:r>
                    </a:p>
                  </a:txBody>
                  <a:tcPr marL="50800" marR="50800" marT="50800" marB="50800" anchor="t" anchorCtr="0" horzOverflow="overflow"/>
                </a:tc>
                <a:tc>
                  <a:txBody>
                    <a:bodyPr/>
                    <a:lstStyle/>
                    <a:p>
                      <a:pPr algn="ctr" defTabSz="457200">
                        <a:lnSpc>
                          <a:spcPct val="150000"/>
                        </a:lnSpc>
                        <a:defRPr sz="1800"/>
                      </a:pPr>
                      <a:r>
                        <a:rPr sz="2400">
                          <a:latin typeface="Times New Roman"/>
                          <a:ea typeface="Times New Roman"/>
                          <a:cs typeface="Times New Roman"/>
                          <a:sym typeface="Times New Roman"/>
                        </a:rPr>
                        <a:t>2.0.3</a:t>
                      </a:r>
                    </a:p>
                  </a:txBody>
                  <a:tcPr marL="50800" marR="50800" marT="50800" marB="50800" anchor="t" anchorCtr="0" horzOverflow="overflow"/>
                </a:tc>
              </a:tr>
              <a:tr h="434605">
                <a:tc>
                  <a:txBody>
                    <a:bodyPr/>
                    <a:lstStyle/>
                    <a:p>
                      <a:pPr algn="ctr" defTabSz="457200">
                        <a:lnSpc>
                          <a:spcPct val="150000"/>
                        </a:lnSpc>
                        <a:defRPr sz="1800"/>
                      </a:pPr>
                      <a:r>
                        <a:rPr sz="2400">
                          <a:latin typeface="Times New Roman"/>
                          <a:ea typeface="Times New Roman"/>
                          <a:cs typeface="Times New Roman"/>
                          <a:sym typeface="Times New Roman"/>
                        </a:rPr>
                        <a:t>cryptography</a:t>
                      </a:r>
                    </a:p>
                  </a:txBody>
                  <a:tcPr marL="50800" marR="50800" marT="50800" marB="50800" anchor="t" anchorCtr="0" horzOverflow="overflow"/>
                </a:tc>
                <a:tc>
                  <a:txBody>
                    <a:bodyPr/>
                    <a:lstStyle/>
                    <a:p>
                      <a:pPr algn="ctr" defTabSz="457200">
                        <a:lnSpc>
                          <a:spcPct val="150000"/>
                        </a:lnSpc>
                        <a:defRPr sz="1800"/>
                      </a:pPr>
                      <a:r>
                        <a:rPr sz="2400">
                          <a:latin typeface="Times New Roman"/>
                          <a:ea typeface="Times New Roman"/>
                          <a:cs typeface="Times New Roman"/>
                          <a:sym typeface="Times New Roman"/>
                        </a:rPr>
                        <a:t>41.0.2</a:t>
                      </a:r>
                    </a:p>
                  </a:txBody>
                  <a:tcPr marL="50800" marR="50800" marT="50800" marB="50800" anchor="t" anchorCtr="0" horzOverflow="overflow"/>
                </a:tc>
              </a:tr>
              <a:tr h="434605">
                <a:tc>
                  <a:txBody>
                    <a:bodyPr/>
                    <a:lstStyle/>
                    <a:p>
                      <a:pPr algn="ctr" defTabSz="457200">
                        <a:lnSpc>
                          <a:spcPct val="150000"/>
                        </a:lnSpc>
                        <a:defRPr sz="1800"/>
                      </a:pPr>
                      <a:r>
                        <a:rPr sz="2400">
                          <a:latin typeface="Times New Roman"/>
                          <a:ea typeface="Times New Roman"/>
                          <a:cs typeface="Times New Roman"/>
                          <a:sym typeface="Times New Roman"/>
                        </a:rPr>
                        <a:t>matplotlib</a:t>
                      </a:r>
                    </a:p>
                  </a:txBody>
                  <a:tcPr marL="50800" marR="50800" marT="50800" marB="50800" anchor="t" anchorCtr="0" horzOverflow="overflow"/>
                </a:tc>
                <a:tc>
                  <a:txBody>
                    <a:bodyPr/>
                    <a:lstStyle/>
                    <a:p>
                      <a:pPr algn="ctr" defTabSz="457200">
                        <a:lnSpc>
                          <a:spcPct val="150000"/>
                        </a:lnSpc>
                        <a:defRPr sz="1800"/>
                      </a:pPr>
                      <a:r>
                        <a:rPr sz="2400">
                          <a:latin typeface="Times New Roman"/>
                          <a:ea typeface="Times New Roman"/>
                          <a:cs typeface="Times New Roman"/>
                          <a:sym typeface="Times New Roman"/>
                        </a:rPr>
                        <a:t>3.7.2</a:t>
                      </a:r>
                    </a:p>
                  </a:txBody>
                  <a:tcPr marL="50800" marR="50800" marT="50800" marB="50800" anchor="t" anchorCtr="0" horzOverflow="overflow"/>
                </a:tc>
              </a:tr>
              <a:tr h="434605">
                <a:tc>
                  <a:txBody>
                    <a:bodyPr/>
                    <a:lstStyle/>
                    <a:p>
                      <a:pPr algn="ctr" defTabSz="457200">
                        <a:lnSpc>
                          <a:spcPct val="150000"/>
                        </a:lnSpc>
                        <a:defRPr sz="1800"/>
                      </a:pPr>
                      <a:r>
                        <a:rPr sz="2400">
                          <a:latin typeface="Times New Roman"/>
                          <a:ea typeface="Times New Roman"/>
                          <a:cs typeface="Times New Roman"/>
                          <a:sym typeface="Times New Roman"/>
                        </a:rPr>
                        <a:t>openCV</a:t>
                      </a:r>
                    </a:p>
                  </a:txBody>
                  <a:tcPr marL="50800" marR="50800" marT="50800" marB="50800" anchor="t" anchorCtr="0" horzOverflow="overflow"/>
                </a:tc>
                <a:tc>
                  <a:txBody>
                    <a:bodyPr/>
                    <a:lstStyle/>
                    <a:p>
                      <a:pPr algn="ctr" defTabSz="457200">
                        <a:lnSpc>
                          <a:spcPct val="150000"/>
                        </a:lnSpc>
                        <a:defRPr sz="1800"/>
                      </a:pPr>
                      <a:r>
                        <a:rPr sz="2400">
                          <a:latin typeface="Times New Roman"/>
                          <a:ea typeface="Times New Roman"/>
                          <a:cs typeface="Times New Roman"/>
                          <a:sym typeface="Times New Roman"/>
                        </a:rPr>
                        <a:t>4.8.0.74</a:t>
                      </a:r>
                    </a:p>
                  </a:txBody>
                  <a:tcPr marL="50800" marR="50800" marT="50800" marB="50800" anchor="t" anchorCtr="0" horzOverflow="overflow"/>
                </a:tc>
              </a:tr>
              <a:tr h="434605">
                <a:tc>
                  <a:txBody>
                    <a:bodyPr/>
                    <a:lstStyle/>
                    <a:p>
                      <a:pPr algn="ctr" defTabSz="457200">
                        <a:lnSpc>
                          <a:spcPct val="150000"/>
                        </a:lnSpc>
                        <a:defRPr sz="1800"/>
                      </a:pPr>
                      <a:r>
                        <a:rPr sz="2400">
                          <a:latin typeface="Times New Roman"/>
                          <a:ea typeface="Times New Roman"/>
                          <a:cs typeface="Times New Roman"/>
                          <a:sym typeface="Times New Roman"/>
                        </a:rPr>
                        <a:t>psutil</a:t>
                      </a:r>
                    </a:p>
                  </a:txBody>
                  <a:tcPr marL="50800" marR="50800" marT="50800" marB="50800" anchor="t" anchorCtr="0" horzOverflow="overflow"/>
                </a:tc>
                <a:tc>
                  <a:txBody>
                    <a:bodyPr/>
                    <a:lstStyle/>
                    <a:p>
                      <a:pPr algn="ctr" defTabSz="457200">
                        <a:lnSpc>
                          <a:spcPct val="150000"/>
                        </a:lnSpc>
                        <a:defRPr sz="1800"/>
                      </a:pPr>
                      <a:r>
                        <a:rPr sz="2400">
                          <a:latin typeface="Times New Roman"/>
                          <a:ea typeface="Times New Roman"/>
                          <a:cs typeface="Times New Roman"/>
                          <a:sym typeface="Times New Roman"/>
                        </a:rPr>
                        <a:t>5.9.5</a:t>
                      </a:r>
                    </a:p>
                  </a:txBody>
                  <a:tcPr marL="50800" marR="50800" marT="50800" marB="50800" anchor="t" anchorCtr="0" horzOverflow="overflow"/>
                </a:tc>
              </a:tr>
              <a:tr h="434605">
                <a:tc>
                  <a:txBody>
                    <a:bodyPr/>
                    <a:lstStyle/>
                    <a:p>
                      <a:pPr algn="ctr" defTabSz="457200">
                        <a:lnSpc>
                          <a:spcPct val="150000"/>
                        </a:lnSpc>
                        <a:defRPr sz="1800"/>
                      </a:pPr>
                      <a:r>
                        <a:rPr sz="2400">
                          <a:latin typeface="Times New Roman"/>
                          <a:ea typeface="Times New Roman"/>
                          <a:cs typeface="Times New Roman"/>
                          <a:sym typeface="Times New Roman"/>
                        </a:rPr>
                        <a:t>pycryptodome</a:t>
                      </a:r>
                    </a:p>
                  </a:txBody>
                  <a:tcPr marL="50800" marR="50800" marT="50800" marB="50800" anchor="t" anchorCtr="0" horzOverflow="overflow"/>
                </a:tc>
                <a:tc>
                  <a:txBody>
                    <a:bodyPr/>
                    <a:lstStyle/>
                    <a:p>
                      <a:pPr algn="ctr" defTabSz="457200">
                        <a:lnSpc>
                          <a:spcPct val="150000"/>
                        </a:lnSpc>
                        <a:defRPr sz="1800"/>
                      </a:pPr>
                      <a:r>
                        <a:rPr sz="2400">
                          <a:latin typeface="Times New Roman"/>
                          <a:ea typeface="Times New Roman"/>
                          <a:cs typeface="Times New Roman"/>
                          <a:sym typeface="Times New Roman"/>
                        </a:rPr>
                        <a:t>3.18.0</a:t>
                      </a:r>
                    </a:p>
                  </a:txBody>
                  <a:tcPr marL="50800" marR="50800" marT="50800" marB="50800" anchor="t" anchorCtr="0" horzOverflow="overflow"/>
                </a:tc>
              </a:tr>
              <a:tr h="434605">
                <a:tc>
                  <a:txBody>
                    <a:bodyPr/>
                    <a:lstStyle/>
                    <a:p>
                      <a:pPr algn="ctr" defTabSz="457200">
                        <a:lnSpc>
                          <a:spcPct val="150000"/>
                        </a:lnSpc>
                        <a:defRPr sz="1800"/>
                      </a:pPr>
                      <a:r>
                        <a:rPr sz="2400">
                          <a:latin typeface="Times New Roman"/>
                          <a:ea typeface="Times New Roman"/>
                          <a:cs typeface="Times New Roman"/>
                          <a:sym typeface="Times New Roman"/>
                        </a:rPr>
                        <a:t>dateutil</a:t>
                      </a:r>
                    </a:p>
                  </a:txBody>
                  <a:tcPr marL="50800" marR="50800" marT="50800" marB="50800" anchor="t" anchorCtr="0" horzOverflow="overflow"/>
                </a:tc>
                <a:tc>
                  <a:txBody>
                    <a:bodyPr/>
                    <a:lstStyle/>
                    <a:p>
                      <a:pPr algn="ctr" defTabSz="457200">
                        <a:lnSpc>
                          <a:spcPct val="150000"/>
                        </a:lnSpc>
                        <a:defRPr sz="1800"/>
                      </a:pPr>
                      <a:r>
                        <a:rPr sz="2400">
                          <a:latin typeface="Times New Roman"/>
                          <a:ea typeface="Times New Roman"/>
                          <a:cs typeface="Times New Roman"/>
                          <a:sym typeface="Times New Roman"/>
                        </a:rPr>
                        <a:t>2.8.2</a:t>
                      </a:r>
                    </a:p>
                  </a:txBody>
                  <a:tcPr marL="50800" marR="50800" marT="50800" marB="50800" anchor="t" anchorCtr="0" horzOverflow="overflow"/>
                </a:tc>
              </a:tr>
              <a:tr h="434605">
                <a:tc>
                  <a:txBody>
                    <a:bodyPr/>
                    <a:lstStyle/>
                    <a:p>
                      <a:pPr algn="ctr" defTabSz="457200">
                        <a:lnSpc>
                          <a:spcPct val="150000"/>
                        </a:lnSpc>
                        <a:defRPr sz="1800"/>
                      </a:pPr>
                      <a:r>
                        <a:rPr sz="2400">
                          <a:latin typeface="Times New Roman"/>
                          <a:ea typeface="Times New Roman"/>
                          <a:cs typeface="Times New Roman"/>
                          <a:sym typeface="Times New Roman"/>
                        </a:rPr>
                        <a:t>scipy</a:t>
                      </a:r>
                    </a:p>
                  </a:txBody>
                  <a:tcPr marL="50800" marR="50800" marT="50800" marB="50800" anchor="t" anchorCtr="0" horzOverflow="overflow"/>
                </a:tc>
                <a:tc>
                  <a:txBody>
                    <a:bodyPr/>
                    <a:lstStyle/>
                    <a:p>
                      <a:pPr algn="ctr" defTabSz="457200">
                        <a:lnSpc>
                          <a:spcPct val="150000"/>
                        </a:lnSpc>
                        <a:defRPr sz="1800"/>
                      </a:pPr>
                      <a:r>
                        <a:rPr sz="2400">
                          <a:latin typeface="Times New Roman"/>
                          <a:ea typeface="Times New Roman"/>
                          <a:cs typeface="Times New Roman"/>
                          <a:sym typeface="Times New Roman"/>
                        </a:rPr>
                        <a:t>1.11.1</a:t>
                      </a:r>
                    </a:p>
                  </a:txBody>
                  <a:tcPr marL="50800" marR="50800" marT="50800" marB="50800" anchor="t" anchorCtr="0" horzOverflow="overflow"/>
                </a:tc>
              </a:tr>
            </a:tbl>
          </a:graphicData>
        </a:graphic>
      </p:graphicFrame>
      <p:sp>
        <p:nvSpPr>
          <p:cNvPr id="161" name="Text"/>
          <p:cNvSpPr txBox="1"/>
          <p:nvPr/>
        </p:nvSpPr>
        <p:spPr>
          <a:xfrm>
            <a:off x="1784350" y="1098550"/>
            <a:ext cx="127000"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pP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pPr>
          </a:p>
        </p:txBody>
      </p:sp>
      <p:sp>
        <p:nvSpPr>
          <p:cNvPr id="162" name="Modules with versions"/>
          <p:cNvSpPr txBox="1"/>
          <p:nvPr/>
        </p:nvSpPr>
        <p:spPr>
          <a:xfrm>
            <a:off x="3465862" y="5409660"/>
            <a:ext cx="2644075" cy="74552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457200" algn="ctr" defTabSz="457200">
              <a:lnSpc>
                <a:spcPct val="150000"/>
              </a:lnSpc>
              <a:defRPr>
                <a:latin typeface="Times New Roman"/>
                <a:ea typeface="Times New Roman"/>
                <a:cs typeface="Times New Roman"/>
                <a:sym typeface="Times New Roman"/>
              </a:defRPr>
            </a:lvl1pPr>
          </a:lstStyle>
          <a:p>
            <a:pPr/>
            <a:r>
              <a:t>Modules with versions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DESIGN"/>
          <p:cNvSpPr txBox="1"/>
          <p:nvPr>
            <p:ph type="ctrTitle"/>
          </p:nvPr>
        </p:nvSpPr>
        <p:spPr>
          <a:xfrm>
            <a:off x="685800" y="1318417"/>
            <a:ext cx="7772400" cy="1470029"/>
          </a:xfrm>
          <a:prstGeom prst="rect">
            <a:avLst/>
          </a:prstGeom>
          <a:solidFill>
            <a:srgbClr val="FFFFFF"/>
          </a:solidFill>
          <a:ln w="25400">
            <a:solidFill>
              <a:schemeClr val="accent1"/>
            </a:solidFill>
            <a:round/>
          </a:ln>
          <a:effectLst>
            <a:outerShdw sx="100000" sy="100000" kx="0" ky="0" algn="b" rotWithShape="0" blurRad="38100" dist="23000" dir="5400000">
              <a:srgbClr val="000000">
                <a:alpha val="35000"/>
              </a:srgbClr>
            </a:outerShdw>
          </a:effectLst>
        </p:spPr>
        <p:txBody>
          <a:bodyPr/>
          <a:lstStyle>
            <a:lvl1pPr>
              <a:defRPr b="1" sz="4000">
                <a:solidFill>
                  <a:schemeClr val="accent2">
                    <a:satOff val="-4966"/>
                    <a:lumOff val="-10549"/>
                  </a:schemeClr>
                </a:solidFill>
                <a:latin typeface="Times New Roman"/>
                <a:ea typeface="Times New Roman"/>
                <a:cs typeface="Times New Roman"/>
                <a:sym typeface="Times New Roman"/>
              </a:defRPr>
            </a:lvl1pPr>
          </a:lstStyle>
          <a:p>
            <a:pPr/>
            <a:r>
              <a:t>DESIGN</a:t>
            </a:r>
          </a:p>
        </p:txBody>
      </p:sp>
      <p:sp>
        <p:nvSpPr>
          <p:cNvPr id="165" name="System Architecture…"/>
          <p:cNvSpPr txBox="1"/>
          <p:nvPr>
            <p:ph type="subTitle" sz="quarter" idx="1"/>
          </p:nvPr>
        </p:nvSpPr>
        <p:spPr>
          <a:prstGeom prst="rect">
            <a:avLst/>
          </a:prstGeom>
        </p:spPr>
        <p:txBody>
          <a:bodyPr/>
          <a:lstStyle/>
          <a:p>
            <a:pPr marL="320841" indent="-320841" algn="l">
              <a:buSzPct val="100000"/>
              <a:buChar char="•"/>
              <a:defRPr b="1">
                <a:solidFill>
                  <a:schemeClr val="accent4">
                    <a:satOff val="-1335"/>
                    <a:lumOff val="-10274"/>
                  </a:schemeClr>
                </a:solidFill>
                <a:latin typeface="Times New Roman"/>
                <a:ea typeface="Times New Roman"/>
                <a:cs typeface="Times New Roman"/>
                <a:sym typeface="Times New Roman"/>
              </a:defRPr>
            </a:pPr>
            <a:r>
              <a:t>System Architecture</a:t>
            </a:r>
          </a:p>
          <a:p>
            <a:pPr marL="320841" indent="-320841" algn="l">
              <a:buSzPct val="100000"/>
              <a:buChar char="•"/>
              <a:defRPr b="1">
                <a:solidFill>
                  <a:schemeClr val="accent4">
                    <a:satOff val="-1335"/>
                    <a:lumOff val="-10274"/>
                  </a:schemeClr>
                </a:solidFill>
                <a:latin typeface="Times New Roman"/>
                <a:ea typeface="Times New Roman"/>
                <a:cs typeface="Times New Roman"/>
                <a:sym typeface="Times New Roman"/>
              </a:defRPr>
            </a:pPr>
            <a:r>
              <a:t>UML Diagrams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ystem Architecture"/>
          <p:cNvSpPr txBox="1"/>
          <p:nvPr>
            <p:ph type="title"/>
          </p:nvPr>
        </p:nvSpPr>
        <p:spPr>
          <a:xfrm>
            <a:off x="457200" y="184102"/>
            <a:ext cx="8229600" cy="1143004"/>
          </a:xfrm>
          <a:prstGeom prst="rect">
            <a:avLst/>
          </a:prstGeom>
        </p:spPr>
        <p:txBody>
          <a:bodyPr/>
          <a:lstStyle>
            <a:lvl1pPr>
              <a:defRPr b="1" sz="3200">
                <a:solidFill>
                  <a:schemeClr val="accent4">
                    <a:satOff val="-1335"/>
                    <a:lumOff val="-10274"/>
                  </a:schemeClr>
                </a:solidFill>
                <a:latin typeface="Times New Roman"/>
                <a:ea typeface="Times New Roman"/>
                <a:cs typeface="Times New Roman"/>
                <a:sym typeface="Times New Roman"/>
              </a:defRPr>
            </a:lvl1pPr>
          </a:lstStyle>
          <a:p>
            <a:pPr/>
            <a:r>
              <a:t>System Architecture</a:t>
            </a:r>
          </a:p>
        </p:txBody>
      </p:sp>
      <p:pic>
        <p:nvPicPr>
          <p:cNvPr id="168" name="Capture.PNG" descr="Capture.PNG"/>
          <p:cNvPicPr>
            <a:picLocks noChangeAspect="1"/>
          </p:cNvPicPr>
          <p:nvPr/>
        </p:nvPicPr>
        <p:blipFill>
          <a:blip r:embed="rId2">
            <a:extLst/>
          </a:blip>
          <a:stretch>
            <a:fillRect/>
          </a:stretch>
        </p:blipFill>
        <p:spPr>
          <a:xfrm>
            <a:off x="-103469" y="1166095"/>
            <a:ext cx="9144001" cy="557504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ER Diagram"/>
          <p:cNvSpPr txBox="1"/>
          <p:nvPr>
            <p:ph type="title"/>
          </p:nvPr>
        </p:nvSpPr>
        <p:spPr>
          <a:xfrm>
            <a:off x="457200" y="25821"/>
            <a:ext cx="8229600" cy="1143002"/>
          </a:xfrm>
          <a:prstGeom prst="rect">
            <a:avLst/>
          </a:prstGeom>
        </p:spPr>
        <p:txBody>
          <a:bodyPr/>
          <a:lstStyle/>
          <a:p>
            <a:pPr>
              <a:defRPr>
                <a:solidFill>
                  <a:schemeClr val="accent4">
                    <a:satOff val="-1335"/>
                    <a:lumOff val="-10274"/>
                  </a:schemeClr>
                </a:solidFill>
                <a:latin typeface="Times New Roman"/>
                <a:ea typeface="Times New Roman"/>
                <a:cs typeface="Times New Roman"/>
                <a:sym typeface="Times New Roman"/>
              </a:defRPr>
            </a:pPr>
            <a:r>
              <a:rPr b="1" sz="3200"/>
              <a:t>ER</a:t>
            </a:r>
            <a:r>
              <a:t> </a:t>
            </a:r>
            <a:r>
              <a:rPr b="1" sz="3200"/>
              <a:t>Diagram</a:t>
            </a:r>
          </a:p>
        </p:txBody>
      </p:sp>
      <p:pic>
        <p:nvPicPr>
          <p:cNvPr id="171" name="WhatsApp Image 2023-07-27 at 10.47.47.jpeg" descr="WhatsApp Image 2023-07-27 at 10.47.47.jpeg"/>
          <p:cNvPicPr>
            <a:picLocks noChangeAspect="1"/>
          </p:cNvPicPr>
          <p:nvPr/>
        </p:nvPicPr>
        <p:blipFill>
          <a:blip r:embed="rId2">
            <a:extLst/>
          </a:blip>
          <a:stretch>
            <a:fillRect/>
          </a:stretch>
        </p:blipFill>
        <p:spPr>
          <a:xfrm>
            <a:off x="867689" y="2388829"/>
            <a:ext cx="7121414" cy="4316612"/>
          </a:xfrm>
          <a:prstGeom prst="rect">
            <a:avLst/>
          </a:prstGeom>
          <a:ln w="12700">
            <a:miter lim="400000"/>
          </a:ln>
        </p:spPr>
      </p:pic>
      <p:sp>
        <p:nvSpPr>
          <p:cNvPr id="172" name="An Entity-Relationship (ER) diagram is a graphical representation used in database design to model the logical structure of a database. It visually illustrates the entities, attributes, and relationships among entities in a clear and concise manner."/>
          <p:cNvSpPr txBox="1"/>
          <p:nvPr/>
        </p:nvSpPr>
        <p:spPr>
          <a:xfrm>
            <a:off x="513007" y="971108"/>
            <a:ext cx="7830778" cy="1767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a:r>
              <a:t>An Entity-Relationship (ER) diagram is a graphical representation used in database design to model the logical structure of a database. It visually illustrates the entities, attributes, and relationships among entities in a clear and concise manner.</a:t>
            </a:r>
          </a:p>
          <a:p>
            <a:pPr algn="just"/>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Data Flow Diagrams"/>
          <p:cNvSpPr txBox="1"/>
          <p:nvPr>
            <p:ph type="title"/>
          </p:nvPr>
        </p:nvSpPr>
        <p:spPr>
          <a:xfrm>
            <a:off x="736600" y="160338"/>
            <a:ext cx="8229600" cy="1143001"/>
          </a:xfrm>
          <a:prstGeom prst="rect">
            <a:avLst/>
          </a:prstGeom>
        </p:spPr>
        <p:txBody>
          <a:bodyPr/>
          <a:lstStyle>
            <a:lvl1pPr>
              <a:defRPr b="1" sz="3200">
                <a:solidFill>
                  <a:schemeClr val="accent4">
                    <a:satOff val="-1335"/>
                    <a:lumOff val="-10274"/>
                  </a:schemeClr>
                </a:solidFill>
                <a:latin typeface="Times New Roman"/>
                <a:ea typeface="Times New Roman"/>
                <a:cs typeface="Times New Roman"/>
                <a:sym typeface="Times New Roman"/>
              </a:defRPr>
            </a:lvl1pPr>
          </a:lstStyle>
          <a:p>
            <a:pPr/>
            <a:r>
              <a:t>Data Flow Diagrams</a:t>
            </a:r>
          </a:p>
        </p:txBody>
      </p:sp>
      <p:pic>
        <p:nvPicPr>
          <p:cNvPr id="175" name="WhatsApp Image 2023-07-27 at 10.47.56.jpeg" descr="WhatsApp Image 2023-07-27 at 10.47.56.jpeg"/>
          <p:cNvPicPr>
            <a:picLocks noChangeAspect="1"/>
          </p:cNvPicPr>
          <p:nvPr/>
        </p:nvPicPr>
        <p:blipFill>
          <a:blip r:embed="rId2">
            <a:extLst/>
          </a:blip>
          <a:stretch>
            <a:fillRect/>
          </a:stretch>
        </p:blipFill>
        <p:spPr>
          <a:xfrm>
            <a:off x="-1" y="2418829"/>
            <a:ext cx="9144001" cy="3136901"/>
          </a:xfrm>
          <a:prstGeom prst="rect">
            <a:avLst/>
          </a:prstGeom>
          <a:ln w="12700">
            <a:miter lim="400000"/>
          </a:ln>
        </p:spPr>
      </p:pic>
      <p:sp>
        <p:nvSpPr>
          <p:cNvPr id="176" name="The Context Level DFD provides an overview of the entire system and shows its interaction with external entities. It shows the major processes and data flows without diving into details."/>
          <p:cNvSpPr txBox="1"/>
          <p:nvPr/>
        </p:nvSpPr>
        <p:spPr>
          <a:xfrm>
            <a:off x="457200" y="1401391"/>
            <a:ext cx="8229600" cy="9193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defRPr sz="1900">
                <a:latin typeface="Times New Roman"/>
                <a:ea typeface="Times New Roman"/>
                <a:cs typeface="Times New Roman"/>
                <a:sym typeface="Times New Roman"/>
              </a:defRPr>
            </a:lvl1pPr>
          </a:lstStyle>
          <a:p>
            <a:pPr/>
            <a:r>
              <a:t>The Context Level DFD provides an overview of the entire system and shows its interaction with external entities. It shows the major processes and data flows without diving into details.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WhatsApp Image 2023-07-27 at 12.24.32.jpeg" descr="WhatsApp Image 2023-07-27 at 12.24.32.jpeg"/>
          <p:cNvPicPr>
            <a:picLocks noChangeAspect="1"/>
          </p:cNvPicPr>
          <p:nvPr/>
        </p:nvPicPr>
        <p:blipFill>
          <a:blip r:embed="rId2">
            <a:extLst/>
          </a:blip>
          <a:stretch>
            <a:fillRect/>
          </a:stretch>
        </p:blipFill>
        <p:spPr>
          <a:xfrm>
            <a:off x="0" y="1896215"/>
            <a:ext cx="9144000" cy="3471970"/>
          </a:xfrm>
          <a:prstGeom prst="rect">
            <a:avLst/>
          </a:prstGeom>
          <a:ln w="12700">
            <a:miter lim="400000"/>
          </a:ln>
        </p:spPr>
      </p:pic>
      <p:sp>
        <p:nvSpPr>
          <p:cNvPr id="179" name="Level 1 DFDs break down the Context Level DFD into more detailed sub-processes. Each major process from the Context Level DFD is further decomposed into smaller processes each containing specific functions."/>
          <p:cNvSpPr txBox="1"/>
          <p:nvPr/>
        </p:nvSpPr>
        <p:spPr>
          <a:xfrm>
            <a:off x="429018" y="919482"/>
            <a:ext cx="8430327" cy="929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lstStyle>
          <a:p>
            <a:pPr/>
            <a:r>
              <a:t>Level 1 DFDs break down the Context Level DFD into more detailed sub-processes. Each major process from the Context Level DFD is further decomposed into smaller processes each containing specific functions.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WhatsApp Image 2023-07-27 at 12.24.23.jpeg" descr="WhatsApp Image 2023-07-27 at 12.24.23.jpeg"/>
          <p:cNvPicPr>
            <a:picLocks noChangeAspect="1"/>
          </p:cNvPicPr>
          <p:nvPr/>
        </p:nvPicPr>
        <p:blipFill>
          <a:blip r:embed="rId2">
            <a:extLst/>
          </a:blip>
          <a:stretch>
            <a:fillRect/>
          </a:stretch>
        </p:blipFill>
        <p:spPr>
          <a:xfrm>
            <a:off x="105524" y="1602155"/>
            <a:ext cx="9144001" cy="4487780"/>
          </a:xfrm>
          <a:prstGeom prst="rect">
            <a:avLst/>
          </a:prstGeom>
          <a:ln w="12700">
            <a:miter lim="400000"/>
          </a:ln>
        </p:spPr>
      </p:pic>
      <p:sp>
        <p:nvSpPr>
          <p:cNvPr id="182" name="Level 2 DFDs further decompose the processes from Level 1 into even more detailed sub-processes. This level provides a more in-depth view of the data flow of the system and interactions among various processes in the system."/>
          <p:cNvSpPr txBox="1"/>
          <p:nvPr/>
        </p:nvSpPr>
        <p:spPr>
          <a:xfrm>
            <a:off x="329006" y="779782"/>
            <a:ext cx="8485988" cy="929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just"/>
          </a:lstStyle>
          <a:p>
            <a:pPr/>
            <a:r>
              <a:t>Level 2 DFDs further decompose the processes from Level 1 into even more detailed sub-processes. This level provides a more in-depth view of the data flow of the system and interactions among various processes in the system.</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Use Case Diagram"/>
          <p:cNvSpPr txBox="1"/>
          <p:nvPr>
            <p:ph type="title"/>
          </p:nvPr>
        </p:nvSpPr>
        <p:spPr>
          <a:xfrm>
            <a:off x="457200" y="-48614"/>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Use Case Diagram</a:t>
            </a:r>
          </a:p>
        </p:txBody>
      </p:sp>
      <p:sp>
        <p:nvSpPr>
          <p:cNvPr id="185" name="A use case diagram at its simplest is a representation of a user's interaction with the system that shows the relationship between the user and the different use cases in which the user is involved. In this system, the use case diagram represents the pri"/>
          <p:cNvSpPr txBox="1"/>
          <p:nvPr/>
        </p:nvSpPr>
        <p:spPr>
          <a:xfrm>
            <a:off x="127036" y="792064"/>
            <a:ext cx="8889928" cy="8972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spcBef>
                <a:spcPts val="1200"/>
              </a:spcBef>
              <a:defRPr sz="1300">
                <a:solidFill>
                  <a:srgbClr val="3C4043"/>
                </a:solidFill>
                <a:latin typeface="Times New Roman"/>
                <a:ea typeface="Times New Roman"/>
                <a:cs typeface="Times New Roman"/>
                <a:sym typeface="Times New Roman"/>
              </a:defRPr>
            </a:pPr>
            <a:r>
              <a:t>A </a:t>
            </a:r>
            <a:r>
              <a:rPr>
                <a:solidFill>
                  <a:srgbClr val="52565A"/>
                </a:solidFill>
              </a:rPr>
              <a:t>use case diagram </a:t>
            </a:r>
            <a:r>
              <a:t>at its simplest is a representation of a user's interaction with the system that shows the relationship between the user and the different </a:t>
            </a:r>
            <a:r>
              <a:rPr>
                <a:solidFill>
                  <a:srgbClr val="52565A"/>
                </a:solidFill>
              </a:rPr>
              <a:t>use cases </a:t>
            </a:r>
            <a:r>
              <a:t>in which the user is involved. In this system, the use case diagram represents the primary actors as the sender , the receiver, encryption, decryption ans steganography. Each primary actor is represented with the respective functions that are defined inside the system scope. </a:t>
            </a:r>
          </a:p>
        </p:txBody>
      </p:sp>
      <p:pic>
        <p:nvPicPr>
          <p:cNvPr id="186" name="WhatsApp Image 2023-06-29 at 09.47.14.jpeg" descr="WhatsApp Image 2023-06-29 at 09.47.14.jpeg"/>
          <p:cNvPicPr>
            <a:picLocks noChangeAspect="1"/>
          </p:cNvPicPr>
          <p:nvPr/>
        </p:nvPicPr>
        <p:blipFill>
          <a:blip r:embed="rId2">
            <a:extLst/>
          </a:blip>
          <a:stretch>
            <a:fillRect/>
          </a:stretch>
        </p:blipFill>
        <p:spPr>
          <a:xfrm>
            <a:off x="1153226" y="1681110"/>
            <a:ext cx="6336406" cy="502351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itle 1"/>
          <p:cNvSpPr txBox="1"/>
          <p:nvPr>
            <p:ph type="title"/>
          </p:nvPr>
        </p:nvSpPr>
        <p:spPr>
          <a:xfrm>
            <a:off x="457200" y="274638"/>
            <a:ext cx="8229600" cy="1020763"/>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INTRODUCTION</a:t>
            </a:r>
          </a:p>
        </p:txBody>
      </p:sp>
      <p:sp>
        <p:nvSpPr>
          <p:cNvPr id="106" name="Content Placeholder 2"/>
          <p:cNvSpPr txBox="1"/>
          <p:nvPr>
            <p:ph type="body" idx="1"/>
          </p:nvPr>
        </p:nvSpPr>
        <p:spPr>
          <a:xfrm>
            <a:off x="457200" y="1371600"/>
            <a:ext cx="8229600" cy="5105400"/>
          </a:xfrm>
          <a:prstGeom prst="rect">
            <a:avLst/>
          </a:prstGeom>
        </p:spPr>
        <p:txBody>
          <a:bodyPr/>
          <a:lstStyle/>
          <a:p>
            <a:pPr algn="just">
              <a:lnSpc>
                <a:spcPct val="90000"/>
              </a:lnSpc>
              <a:spcBef>
                <a:spcPts val="500"/>
              </a:spcBef>
              <a:defRPr sz="2400">
                <a:latin typeface="Times New Roman"/>
                <a:ea typeface="Times New Roman"/>
                <a:cs typeface="Times New Roman"/>
                <a:sym typeface="Times New Roman"/>
              </a:defRPr>
            </a:pPr>
            <a:r>
              <a:t>The increasing use of digital communication and storage has made it more critical than ever to ensure that sensitive information is protected from unauthorized access.</a:t>
            </a:r>
          </a:p>
          <a:p>
            <a:pPr algn="just">
              <a:lnSpc>
                <a:spcPct val="90000"/>
              </a:lnSpc>
              <a:spcBef>
                <a:spcPts val="500"/>
              </a:spcBef>
              <a:defRPr sz="2400">
                <a:latin typeface="Times New Roman"/>
                <a:ea typeface="Times New Roman"/>
                <a:cs typeface="Times New Roman"/>
                <a:sym typeface="Times New Roman"/>
              </a:defRPr>
            </a:pPr>
            <a:r>
              <a:t> Traditional encryption techniques have been widely used for this purpose, but they can be vulnerable to attacks. </a:t>
            </a:r>
          </a:p>
          <a:p>
            <a:pPr algn="just">
              <a:lnSpc>
                <a:spcPct val="90000"/>
              </a:lnSpc>
              <a:spcBef>
                <a:spcPts val="500"/>
              </a:spcBef>
              <a:defRPr sz="2400">
                <a:latin typeface="Times New Roman"/>
                <a:ea typeface="Times New Roman"/>
                <a:cs typeface="Times New Roman"/>
                <a:sym typeface="Times New Roman"/>
              </a:defRPr>
            </a:pPr>
            <a:r>
              <a:t>As a result, there is a growing need for alternative approaches to data protection that can provide a higher level of security.</a:t>
            </a:r>
          </a:p>
          <a:p>
            <a:pPr algn="just">
              <a:lnSpc>
                <a:spcPct val="90000"/>
              </a:lnSpc>
              <a:spcBef>
                <a:spcPts val="500"/>
              </a:spcBef>
              <a:defRPr sz="2400">
                <a:latin typeface="Times New Roman"/>
                <a:ea typeface="Times New Roman"/>
                <a:cs typeface="Times New Roman"/>
                <a:sym typeface="Times New Roman"/>
              </a:defRPr>
            </a:pPr>
            <a:r>
              <a:t>Steganography is one such alternative technique that has gained attention in recent years.</a:t>
            </a:r>
          </a:p>
          <a:p>
            <a:pPr algn="just">
              <a:lnSpc>
                <a:spcPct val="90000"/>
              </a:lnSpc>
              <a:spcBef>
                <a:spcPts val="500"/>
              </a:spcBef>
              <a:defRPr sz="2400">
                <a:latin typeface="Times New Roman"/>
                <a:ea typeface="Times New Roman"/>
                <a:cs typeface="Times New Roman"/>
                <a:sym typeface="Times New Roman"/>
              </a:defRPr>
            </a:pPr>
            <a:r>
              <a:t> Unlike encryption, steganography conceals the very existence of the secret message, making it harder for attackers to identify and extract the information.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lass Diagram"/>
          <p:cNvSpPr txBox="1"/>
          <p:nvPr>
            <p:ph type="title"/>
          </p:nvPr>
        </p:nvSpPr>
        <p:spPr>
          <a:xfrm>
            <a:off x="457200" y="-187450"/>
            <a:ext cx="8229600" cy="1143001"/>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Class Diagram</a:t>
            </a:r>
          </a:p>
        </p:txBody>
      </p:sp>
      <p:sp>
        <p:nvSpPr>
          <p:cNvPr id="189" name="The class diagram in the Unified Modelling Language (UML) is a type of static structure diagram that describes the structure of a system by showing the system's classes, their attributes, operations (or methods), and the relationships among objects. In t"/>
          <p:cNvSpPr txBox="1"/>
          <p:nvPr/>
        </p:nvSpPr>
        <p:spPr>
          <a:xfrm>
            <a:off x="113706" y="826387"/>
            <a:ext cx="8916588" cy="6940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spcBef>
                <a:spcPts val="1200"/>
              </a:spcBef>
              <a:defRPr sz="1300">
                <a:solidFill>
                  <a:srgbClr val="3C4043"/>
                </a:solidFill>
                <a:latin typeface="Times New Roman"/>
                <a:ea typeface="Times New Roman"/>
                <a:cs typeface="Times New Roman"/>
                <a:sym typeface="Times New Roman"/>
              </a:defRPr>
            </a:pPr>
            <a:r>
              <a:t>The </a:t>
            </a:r>
            <a:r>
              <a:rPr>
                <a:solidFill>
                  <a:srgbClr val="52565A"/>
                </a:solidFill>
              </a:rPr>
              <a:t>class diagram </a:t>
            </a:r>
            <a:r>
              <a:t>in the Unified Modelling Language (UML) is a type of static structure </a:t>
            </a:r>
            <a:r>
              <a:rPr>
                <a:solidFill>
                  <a:srgbClr val="52565A"/>
                </a:solidFill>
              </a:rPr>
              <a:t>diagram </a:t>
            </a:r>
            <a:r>
              <a:t>that describes the structure of a system by showing the system's </a:t>
            </a:r>
            <a:r>
              <a:rPr>
                <a:solidFill>
                  <a:srgbClr val="52565A"/>
                </a:solidFill>
              </a:rPr>
              <a:t>classes</a:t>
            </a:r>
            <a:r>
              <a:t>, their attributes, operations (or methods), and the relationships among objects.</a:t>
            </a:r>
            <a:br/>
            <a:r>
              <a:rPr>
                <a:solidFill>
                  <a:srgbClr val="000000"/>
                </a:solidFill>
              </a:rPr>
              <a:t>In this scenario, the system consists of following classes:Sender,Receiver,Encryption,Decryption and Steganography.</a:t>
            </a:r>
          </a:p>
        </p:txBody>
      </p:sp>
      <p:pic>
        <p:nvPicPr>
          <p:cNvPr id="190" name="WhatsApp Image 2023-06-29 at 09.48.03.jpeg" descr="WhatsApp Image 2023-06-29 at 09.48.03.jpeg"/>
          <p:cNvPicPr>
            <a:picLocks noChangeAspect="1"/>
          </p:cNvPicPr>
          <p:nvPr/>
        </p:nvPicPr>
        <p:blipFill>
          <a:blip r:embed="rId2">
            <a:extLst/>
          </a:blip>
          <a:stretch>
            <a:fillRect/>
          </a:stretch>
        </p:blipFill>
        <p:spPr>
          <a:xfrm>
            <a:off x="207907" y="1648729"/>
            <a:ext cx="8728186" cy="4866009"/>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equence Diagram"/>
          <p:cNvSpPr txBox="1"/>
          <p:nvPr>
            <p:ph type="title"/>
          </p:nvPr>
        </p:nvSpPr>
        <p:spPr>
          <a:xfrm>
            <a:off x="457200" y="-202935"/>
            <a:ext cx="8229600" cy="1143001"/>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Sequence Diagram</a:t>
            </a:r>
          </a:p>
        </p:txBody>
      </p:sp>
      <p:sp>
        <p:nvSpPr>
          <p:cNvPr id="193" name="A sequence diagram shows object interactions arranged in time sequence. It depicts the objects and classes involved in the scenario and the sequence of messages exchanged between the objects needed to carry out the functionality of the scenario."/>
          <p:cNvSpPr txBox="1"/>
          <p:nvPr/>
        </p:nvSpPr>
        <p:spPr>
          <a:xfrm>
            <a:off x="244224" y="765405"/>
            <a:ext cx="8788638" cy="7686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spcBef>
                <a:spcPts val="1200"/>
              </a:spcBef>
              <a:defRPr sz="1600">
                <a:solidFill>
                  <a:srgbClr val="3C4043"/>
                </a:solidFill>
                <a:latin typeface="Times New Roman"/>
                <a:ea typeface="Times New Roman"/>
                <a:cs typeface="Times New Roman"/>
                <a:sym typeface="Times New Roman"/>
              </a:defRPr>
            </a:pPr>
            <a:r>
              <a:t>A </a:t>
            </a:r>
            <a:r>
              <a:rPr>
                <a:solidFill>
                  <a:srgbClr val="52565A"/>
                </a:solidFill>
              </a:rPr>
              <a:t>sequence diagram </a:t>
            </a:r>
            <a:r>
              <a:t>shows object interactions arranged in time </a:t>
            </a:r>
            <a:r>
              <a:rPr>
                <a:solidFill>
                  <a:srgbClr val="52565A"/>
                </a:solidFill>
              </a:rPr>
              <a:t>sequence</a:t>
            </a:r>
            <a:r>
              <a:t>. It depicts the objects and classes involved in the scenario and the </a:t>
            </a:r>
            <a:r>
              <a:rPr>
                <a:solidFill>
                  <a:srgbClr val="52565A"/>
                </a:solidFill>
              </a:rPr>
              <a:t>sequence </a:t>
            </a:r>
            <a:r>
              <a:t>of messages exchanged between the objects needed to carry out the functionality of the scenario. </a:t>
            </a:r>
          </a:p>
        </p:txBody>
      </p:sp>
      <p:pic>
        <p:nvPicPr>
          <p:cNvPr id="194" name="WhatsApp Image 2023-06-27 at 21.04.46.jpeg" descr="WhatsApp Image 2023-06-27 at 21.04.46.jpeg"/>
          <p:cNvPicPr>
            <a:picLocks noChangeAspect="1"/>
          </p:cNvPicPr>
          <p:nvPr/>
        </p:nvPicPr>
        <p:blipFill>
          <a:blip r:embed="rId2">
            <a:extLst/>
          </a:blip>
          <a:stretch>
            <a:fillRect/>
          </a:stretch>
        </p:blipFill>
        <p:spPr>
          <a:xfrm>
            <a:off x="1725701" y="1565633"/>
            <a:ext cx="5535125" cy="5092535"/>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Activity Diagram"/>
          <p:cNvSpPr txBox="1"/>
          <p:nvPr>
            <p:ph type="title"/>
          </p:nvPr>
        </p:nvSpPr>
        <p:spPr>
          <a:xfrm>
            <a:off x="754670" y="-188418"/>
            <a:ext cx="8229601" cy="1143001"/>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Activity Diagram</a:t>
            </a:r>
          </a:p>
        </p:txBody>
      </p:sp>
      <p:sp>
        <p:nvSpPr>
          <p:cNvPr id="197" name="The activity diagram of the sender starts from the point of giving the inputs as key and the cover image and secret message pair to the system and terminates at the production of the output stego- hidden image. Similarly, the receiver side starts with th"/>
          <p:cNvSpPr txBox="1"/>
          <p:nvPr/>
        </p:nvSpPr>
        <p:spPr>
          <a:xfrm>
            <a:off x="113220" y="800951"/>
            <a:ext cx="8917559" cy="6934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spcBef>
                <a:spcPts val="1200"/>
              </a:spcBef>
              <a:defRPr sz="1400">
                <a:solidFill>
                  <a:srgbClr val="222222"/>
                </a:solidFill>
                <a:latin typeface="Times New Roman"/>
                <a:ea typeface="Times New Roman"/>
                <a:cs typeface="Times New Roman"/>
                <a:sym typeface="Times New Roman"/>
              </a:defRPr>
            </a:lvl1pPr>
          </a:lstStyle>
          <a:p>
            <a:pPr/>
            <a:r>
              <a:t>The activity diagram of the sender starts from the point of giving the inputs as key and the cover image and secret message to the system and terminates at the production of the output stego- hidden image. Similarly, the receiver side starts with the input as the stego-hidden image to the system and terminates at the display of the secret message. </a:t>
            </a:r>
          </a:p>
        </p:txBody>
      </p:sp>
      <p:pic>
        <p:nvPicPr>
          <p:cNvPr id="198" name="WhatsApp Image 2023-06-29 at 09.50.49.jpeg" descr="WhatsApp Image 2023-06-29 at 09.50.49.jpeg"/>
          <p:cNvPicPr>
            <a:picLocks noChangeAspect="1"/>
          </p:cNvPicPr>
          <p:nvPr/>
        </p:nvPicPr>
        <p:blipFill>
          <a:blip r:embed="rId2">
            <a:extLst/>
          </a:blip>
          <a:stretch>
            <a:fillRect/>
          </a:stretch>
        </p:blipFill>
        <p:spPr>
          <a:xfrm>
            <a:off x="900586" y="1521857"/>
            <a:ext cx="6595909" cy="522442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omponent Diagram"/>
          <p:cNvSpPr txBox="1"/>
          <p:nvPr>
            <p:ph type="title"/>
          </p:nvPr>
        </p:nvSpPr>
        <p:spPr>
          <a:xfrm>
            <a:off x="457200" y="15966"/>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Component Diagram</a:t>
            </a:r>
          </a:p>
        </p:txBody>
      </p:sp>
      <p:sp>
        <p:nvSpPr>
          <p:cNvPr id="201" name="A component diagram, also known as a UML component diagram, describes the organization and wiring of the physical components in a system. Component diagrams are often drawn to help model implementation details and double-check that every aspect of the sy"/>
          <p:cNvSpPr txBox="1"/>
          <p:nvPr/>
        </p:nvSpPr>
        <p:spPr>
          <a:xfrm>
            <a:off x="150362" y="889814"/>
            <a:ext cx="8843276" cy="65646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spcBef>
                <a:spcPts val="1200"/>
              </a:spcBef>
              <a:defRPr sz="1200">
                <a:solidFill>
                  <a:srgbClr val="222222"/>
                </a:solidFill>
                <a:latin typeface="Times New Roman"/>
                <a:ea typeface="Times New Roman"/>
                <a:cs typeface="Times New Roman"/>
                <a:sym typeface="Times New Roman"/>
              </a:defRPr>
            </a:lvl1pPr>
          </a:lstStyle>
          <a:p>
            <a:pPr/>
            <a:r>
              <a:t>A component diagram, also known as a UML component diagram, describes the organization and wiring of the physical components in a system. Component diagrams are often drawn to help model implementation details and double-check that every aspect of the system's required functions is covered by planned development. </a:t>
            </a:r>
          </a:p>
        </p:txBody>
      </p:sp>
      <p:pic>
        <p:nvPicPr>
          <p:cNvPr id="202" name="WhatsApp Image 2023-06-29 at 09.49.15.jpeg" descr="WhatsApp Image 2023-06-29 at 09.49.15.jpeg"/>
          <p:cNvPicPr>
            <a:picLocks noChangeAspect="1"/>
          </p:cNvPicPr>
          <p:nvPr/>
        </p:nvPicPr>
        <p:blipFill>
          <a:blip r:embed="rId2">
            <a:extLst/>
          </a:blip>
          <a:stretch>
            <a:fillRect/>
          </a:stretch>
        </p:blipFill>
        <p:spPr>
          <a:xfrm>
            <a:off x="946333" y="1530967"/>
            <a:ext cx="6939375" cy="502605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EST CASES"/>
          <p:cNvSpPr txBox="1"/>
          <p:nvPr>
            <p:ph type="title"/>
          </p:nvPr>
        </p:nvSpPr>
        <p:spPr>
          <a:xfrm>
            <a:off x="457200" y="2673937"/>
            <a:ext cx="8229600" cy="1143003"/>
          </a:xfrm>
          <a:prstGeom prst="rect">
            <a:avLst/>
          </a:prstGeom>
          <a:solidFill>
            <a:srgbClr val="FFFFFF"/>
          </a:solidFill>
          <a:ln w="25400">
            <a:solidFill>
              <a:schemeClr val="accent1"/>
            </a:solidFill>
            <a:round/>
          </a:ln>
          <a:effectLst>
            <a:outerShdw sx="100000" sy="100000" kx="0" ky="0" algn="b" rotWithShape="0" blurRad="38100" dist="23000" dir="5400000">
              <a:srgbClr val="000000">
                <a:alpha val="35000"/>
              </a:srgbClr>
            </a:outerShdw>
          </a:effectLst>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TEST CASES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est Case 1"/>
          <p:cNvSpPr txBox="1"/>
          <p:nvPr>
            <p:ph type="title"/>
          </p:nvPr>
        </p:nvSpPr>
        <p:spPr>
          <a:xfrm>
            <a:off x="706016" y="52480"/>
            <a:ext cx="8229601" cy="1143003"/>
          </a:xfrm>
          <a:prstGeom prst="rect">
            <a:avLst/>
          </a:prstGeom>
        </p:spPr>
        <p:txBody>
          <a:bodyPr/>
          <a:lstStyle>
            <a:lvl1pPr>
              <a:defRPr sz="3600">
                <a:solidFill>
                  <a:schemeClr val="accent4">
                    <a:satOff val="-1335"/>
                    <a:lumOff val="-10274"/>
                  </a:schemeClr>
                </a:solidFill>
                <a:latin typeface="Times New Roman"/>
                <a:ea typeface="Times New Roman"/>
                <a:cs typeface="Times New Roman"/>
                <a:sym typeface="Times New Roman"/>
              </a:defRPr>
            </a:lvl1pPr>
          </a:lstStyle>
          <a:p>
            <a:pPr/>
            <a:r>
              <a:t>Test Case 1</a:t>
            </a:r>
          </a:p>
        </p:txBody>
      </p:sp>
      <p:graphicFrame>
        <p:nvGraphicFramePr>
          <p:cNvPr id="207" name="Table 1"/>
          <p:cNvGraphicFramePr/>
          <p:nvPr/>
        </p:nvGraphicFramePr>
        <p:xfrm>
          <a:off x="1967223" y="1168677"/>
          <a:ext cx="5913284" cy="540784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643354"/>
                <a:gridCol w="3257228"/>
              </a:tblGrid>
              <a:tr h="682036">
                <a:tc>
                  <a:txBody>
                    <a:bodyPr/>
                    <a:lstStyle/>
                    <a:p>
                      <a:pPr algn="l" defTabSz="457200">
                        <a:defRPr sz="1800"/>
                      </a:pPr>
                      <a:r>
                        <a:rPr sz="1400">
                          <a:latin typeface="Times New Roman"/>
                          <a:ea typeface="Times New Roman"/>
                          <a:cs typeface="Times New Roman"/>
                          <a:sym typeface="Times New Roman"/>
                        </a:rPr>
                        <a:t>Test Objective</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Allow the users to encode the secret information of their choice of cover media</a:t>
                      </a:r>
                    </a:p>
                  </a:txBody>
                  <a:tcPr marL="50800" marR="50800" marT="50800" marB="50800" anchor="t" anchorCtr="0" horzOverflow="overflow"/>
                </a:tc>
              </a:tr>
              <a:tr h="1435298">
                <a:tc>
                  <a:txBody>
                    <a:bodyPr/>
                    <a:lstStyle/>
                    <a:p>
                      <a:pPr algn="l" defTabSz="457200">
                        <a:defRPr sz="1800"/>
                      </a:pPr>
                      <a:r>
                        <a:rPr sz="1400">
                          <a:latin typeface="Times New Roman"/>
                          <a:ea typeface="Times New Roman"/>
                          <a:cs typeface="Times New Roman"/>
                          <a:sym typeface="Times New Roman"/>
                        </a:rPr>
                        <a:t>Test Description</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The individuals choose a cover file to embed their secret information after entering the username, password and symmetric key.</a:t>
                      </a:r>
                    </a:p>
                  </a:txBody>
                  <a:tcPr marL="50800" marR="50800" marT="50800" marB="50800" anchor="t" anchorCtr="0" horzOverflow="overflow"/>
                </a:tc>
              </a:tr>
              <a:tr h="637910">
                <a:tc>
                  <a:txBody>
                    <a:bodyPr/>
                    <a:lstStyle/>
                    <a:p>
                      <a:pPr algn="l" defTabSz="457200">
                        <a:defRPr sz="1800"/>
                      </a:pPr>
                      <a:r>
                        <a:rPr sz="1400">
                          <a:latin typeface="Times New Roman"/>
                          <a:ea typeface="Times New Roman"/>
                          <a:cs typeface="Times New Roman"/>
                          <a:sym typeface="Times New Roman"/>
                        </a:rPr>
                        <a:t>Priority</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High</a:t>
                      </a:r>
                    </a:p>
                  </a:txBody>
                  <a:tcPr marL="50800" marR="50800" marT="50800" marB="50800" anchor="t" anchorCtr="0" horzOverflow="overflow"/>
                </a:tc>
              </a:tr>
              <a:tr h="682036">
                <a:tc>
                  <a:txBody>
                    <a:bodyPr/>
                    <a:lstStyle/>
                    <a:p>
                      <a:pPr algn="l" defTabSz="457200">
                        <a:defRPr sz="1800"/>
                      </a:pPr>
                      <a:r>
                        <a:rPr sz="1400">
                          <a:latin typeface="Times New Roman"/>
                          <a:ea typeface="Times New Roman"/>
                          <a:cs typeface="Times New Roman"/>
                          <a:sym typeface="Times New Roman"/>
                        </a:rPr>
                        <a:t>Issues/Problems</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Insufficient capacity</a:t>
                      </a:r>
                    </a:p>
                  </a:txBody>
                  <a:tcPr marL="50800" marR="50800" marT="50800" marB="50800" anchor="t" anchorCtr="0" horzOverflow="overflow"/>
                </a:tc>
              </a:tr>
              <a:tr h="682036">
                <a:tc>
                  <a:txBody>
                    <a:bodyPr/>
                    <a:lstStyle/>
                    <a:p>
                      <a:pPr algn="l" defTabSz="457200">
                        <a:defRPr sz="1800"/>
                      </a:pPr>
                      <a:r>
                        <a:rPr sz="1400">
                          <a:latin typeface="Times New Roman"/>
                          <a:ea typeface="Times New Roman"/>
                          <a:cs typeface="Times New Roman"/>
                          <a:sym typeface="Times New Roman"/>
                        </a:rPr>
                        <a:t>Expected Result</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Embed the data into cover media and generate a new steganography file.</a:t>
                      </a:r>
                    </a:p>
                  </a:txBody>
                  <a:tcPr marL="50800" marR="50800" marT="50800" marB="50800" anchor="t" anchorCtr="0" horzOverflow="overflow"/>
                </a:tc>
              </a:tr>
              <a:tr h="637910">
                <a:tc>
                  <a:txBody>
                    <a:bodyPr/>
                    <a:lstStyle/>
                    <a:p>
                      <a:pPr algn="l" defTabSz="457200">
                        <a:defRPr sz="1800"/>
                      </a:pPr>
                      <a:r>
                        <a:rPr sz="1400">
                          <a:latin typeface="Times New Roman"/>
                          <a:ea typeface="Times New Roman"/>
                          <a:cs typeface="Times New Roman"/>
                          <a:sym typeface="Times New Roman"/>
                        </a:rPr>
                        <a:t>Actual Result</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Data is embedded into cover media and new steganography file is generated </a:t>
                      </a:r>
                    </a:p>
                  </a:txBody>
                  <a:tcPr marL="50800" marR="50800" marT="50800" marB="50800" anchor="t" anchorCtr="0" horzOverflow="overflow"/>
                </a:tc>
              </a:tr>
              <a:tr h="637910">
                <a:tc>
                  <a:txBody>
                    <a:bodyPr/>
                    <a:lstStyle/>
                    <a:p>
                      <a:pPr algn="l" defTabSz="457200">
                        <a:defRPr sz="1800"/>
                      </a:pPr>
                      <a:r>
                        <a:rPr sz="1400">
                          <a:latin typeface="Times New Roman"/>
                          <a:ea typeface="Times New Roman"/>
                          <a:cs typeface="Times New Roman"/>
                          <a:sym typeface="Times New Roman"/>
                        </a:rPr>
                        <a:t>Result</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Pass</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est Case 2"/>
          <p:cNvSpPr txBox="1"/>
          <p:nvPr>
            <p:ph type="title"/>
          </p:nvPr>
        </p:nvSpPr>
        <p:spPr>
          <a:xfrm>
            <a:off x="457200" y="52480"/>
            <a:ext cx="8229600" cy="1143002"/>
          </a:xfrm>
          <a:prstGeom prst="rect">
            <a:avLst/>
          </a:prstGeom>
        </p:spPr>
        <p:txBody>
          <a:bodyPr/>
          <a:lstStyle>
            <a:lvl1pPr>
              <a:defRPr sz="3600">
                <a:solidFill>
                  <a:schemeClr val="accent4">
                    <a:satOff val="-1335"/>
                    <a:lumOff val="-10274"/>
                  </a:schemeClr>
                </a:solidFill>
                <a:latin typeface="Times New Roman"/>
                <a:ea typeface="Times New Roman"/>
                <a:cs typeface="Times New Roman"/>
                <a:sym typeface="Times New Roman"/>
              </a:defRPr>
            </a:lvl1pPr>
          </a:lstStyle>
          <a:p>
            <a:pPr/>
            <a:r>
              <a:t>Test Case 2</a:t>
            </a:r>
          </a:p>
        </p:txBody>
      </p:sp>
      <p:graphicFrame>
        <p:nvGraphicFramePr>
          <p:cNvPr id="210" name="Table 1"/>
          <p:cNvGraphicFramePr/>
          <p:nvPr/>
        </p:nvGraphicFramePr>
        <p:xfrm>
          <a:off x="1813564" y="1135723"/>
          <a:ext cx="5913283" cy="5357797"/>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612696"/>
                <a:gridCol w="3287887"/>
              </a:tblGrid>
              <a:tr h="670228">
                <a:tc>
                  <a:txBody>
                    <a:bodyPr/>
                    <a:lstStyle/>
                    <a:p>
                      <a:pPr algn="l" defTabSz="457200">
                        <a:defRPr sz="1800"/>
                      </a:pPr>
                      <a:r>
                        <a:rPr sz="1400">
                          <a:latin typeface="Times New Roman"/>
                          <a:ea typeface="Times New Roman"/>
                          <a:cs typeface="Times New Roman"/>
                          <a:sym typeface="Times New Roman"/>
                        </a:rPr>
                        <a:t>Test Objective</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Allow the users with correct credentials to decode the secret information from cover media</a:t>
                      </a:r>
                    </a:p>
                  </a:txBody>
                  <a:tcPr marL="50800" marR="50800" marT="50800" marB="50800" anchor="t" anchorCtr="0" horzOverflow="overflow"/>
                </a:tc>
              </a:tr>
              <a:tr h="1410449">
                <a:tc>
                  <a:txBody>
                    <a:bodyPr/>
                    <a:lstStyle/>
                    <a:p>
                      <a:pPr algn="l" defTabSz="457200">
                        <a:defRPr sz="1800"/>
                      </a:pPr>
                      <a:r>
                        <a:rPr sz="1400">
                          <a:latin typeface="Times New Roman"/>
                          <a:ea typeface="Times New Roman"/>
                          <a:cs typeface="Times New Roman"/>
                          <a:sym typeface="Times New Roman"/>
                        </a:rPr>
                        <a:t>Test Description</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The individuals enter the username and password.If they match with the ones in database, they can access the secret message from cover file.</a:t>
                      </a:r>
                    </a:p>
                  </a:txBody>
                  <a:tcPr marL="50800" marR="50800" marT="50800" marB="50800" anchor="t" anchorCtr="0" horzOverflow="overflow"/>
                </a:tc>
              </a:tr>
              <a:tr h="670228">
                <a:tc>
                  <a:txBody>
                    <a:bodyPr/>
                    <a:lstStyle/>
                    <a:p>
                      <a:pPr algn="l" defTabSz="457200">
                        <a:defRPr sz="1800"/>
                      </a:pPr>
                      <a:r>
                        <a:rPr sz="1400">
                          <a:latin typeface="Times New Roman"/>
                          <a:ea typeface="Times New Roman"/>
                          <a:cs typeface="Times New Roman"/>
                          <a:sym typeface="Times New Roman"/>
                        </a:rPr>
                        <a:t>Priority</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High</a:t>
                      </a:r>
                    </a:p>
                  </a:txBody>
                  <a:tcPr marL="50800" marR="50800" marT="50800" marB="50800" anchor="t" anchorCtr="0" horzOverflow="overflow"/>
                </a:tc>
              </a:tr>
              <a:tr h="670228">
                <a:tc>
                  <a:txBody>
                    <a:bodyPr/>
                    <a:lstStyle/>
                    <a:p>
                      <a:pPr algn="l" defTabSz="457200">
                        <a:defRPr sz="1800"/>
                      </a:pPr>
                      <a:r>
                        <a:rPr sz="1400">
                          <a:latin typeface="Times New Roman"/>
                          <a:ea typeface="Times New Roman"/>
                          <a:cs typeface="Times New Roman"/>
                          <a:sym typeface="Times New Roman"/>
                        </a:rPr>
                        <a:t>Issues/Problems</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Deny the users with incorrect credentials</a:t>
                      </a:r>
                    </a:p>
                  </a:txBody>
                  <a:tcPr marL="50800" marR="50800" marT="50800" marB="50800" anchor="t" anchorCtr="0" horzOverflow="overflow"/>
                </a:tc>
              </a:tr>
              <a:tr h="670228">
                <a:tc>
                  <a:txBody>
                    <a:bodyPr/>
                    <a:lstStyle/>
                    <a:p>
                      <a:pPr algn="l" defTabSz="457200">
                        <a:defRPr sz="1800"/>
                      </a:pPr>
                      <a:r>
                        <a:rPr sz="1400">
                          <a:latin typeface="Times New Roman"/>
                          <a:ea typeface="Times New Roman"/>
                          <a:cs typeface="Times New Roman"/>
                          <a:sym typeface="Times New Roman"/>
                        </a:rPr>
                        <a:t>Expected Result</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Display the secret message embedded in the cover media.</a:t>
                      </a:r>
                    </a:p>
                  </a:txBody>
                  <a:tcPr marL="50800" marR="50800" marT="50800" marB="50800" anchor="t" anchorCtr="0" horzOverflow="overflow"/>
                </a:tc>
              </a:tr>
              <a:tr h="626866">
                <a:tc>
                  <a:txBody>
                    <a:bodyPr/>
                    <a:lstStyle/>
                    <a:p>
                      <a:pPr algn="l" defTabSz="457200">
                        <a:defRPr sz="1800"/>
                      </a:pPr>
                      <a:r>
                        <a:rPr sz="1400">
                          <a:latin typeface="Times New Roman"/>
                          <a:ea typeface="Times New Roman"/>
                          <a:cs typeface="Times New Roman"/>
                          <a:sym typeface="Times New Roman"/>
                        </a:rPr>
                        <a:t>Actual Result</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Secret message embedded in the cover media is displayed.</a:t>
                      </a:r>
                    </a:p>
                  </a:txBody>
                  <a:tcPr marL="50800" marR="50800" marT="50800" marB="50800" anchor="t" anchorCtr="0" horzOverflow="overflow"/>
                </a:tc>
              </a:tr>
              <a:tr h="626866">
                <a:tc>
                  <a:txBody>
                    <a:bodyPr/>
                    <a:lstStyle/>
                    <a:p>
                      <a:pPr algn="l" defTabSz="457200">
                        <a:defRPr sz="1800"/>
                      </a:pPr>
                      <a:r>
                        <a:rPr sz="1400">
                          <a:latin typeface="Times New Roman"/>
                          <a:ea typeface="Times New Roman"/>
                          <a:cs typeface="Times New Roman"/>
                          <a:sym typeface="Times New Roman"/>
                        </a:rPr>
                        <a:t>Result</a:t>
                      </a:r>
                    </a:p>
                  </a:txBody>
                  <a:tcPr marL="50800" marR="50800" marT="50800" marB="50800" anchor="t" anchorCtr="0" horzOverflow="overflow"/>
                </a:tc>
                <a:tc>
                  <a:txBody>
                    <a:bodyPr/>
                    <a:lstStyle/>
                    <a:p>
                      <a:pPr algn="l" defTabSz="457200">
                        <a:defRPr sz="1800"/>
                      </a:pPr>
                      <a:r>
                        <a:rPr sz="1400">
                          <a:latin typeface="Times New Roman"/>
                          <a:ea typeface="Times New Roman"/>
                          <a:cs typeface="Times New Roman"/>
                          <a:sym typeface="Times New Roman"/>
                        </a:rPr>
                        <a:t>Pass</a:t>
                      </a:r>
                    </a:p>
                  </a:txBody>
                  <a:tcPr marL="50800" marR="50800" marT="50800" marB="50800" anchor="t" anchorCtr="0" horzOverflow="overflow"/>
                </a:tc>
              </a:tr>
            </a:tbl>
          </a:graphicData>
        </a:graphic>
      </p:graphicFrame>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RESULTS"/>
          <p:cNvSpPr txBox="1"/>
          <p:nvPr>
            <p:ph type="title"/>
          </p:nvPr>
        </p:nvSpPr>
        <p:spPr>
          <a:xfrm>
            <a:off x="528290" y="2709483"/>
            <a:ext cx="8229601" cy="1143003"/>
          </a:xfrm>
          <a:prstGeom prst="rect">
            <a:avLst/>
          </a:prstGeom>
          <a:solidFill>
            <a:srgbClr val="FFFFFF"/>
          </a:solidFill>
          <a:ln w="25400">
            <a:solidFill>
              <a:schemeClr val="accent1"/>
            </a:solidFill>
            <a:round/>
          </a:ln>
          <a:effectLst>
            <a:outerShdw sx="100000" sy="100000" kx="0" ky="0" algn="b" rotWithShape="0" blurRad="38100" dist="23000" dir="5400000">
              <a:srgbClr val="000000">
                <a:alpha val="35000"/>
              </a:srgbClr>
            </a:outerShdw>
          </a:effectLst>
        </p:spPr>
        <p:txBody>
          <a:bodyPr/>
          <a:lstStyle>
            <a:lvl1pPr algn="l">
              <a:defRPr b="1">
                <a:solidFill>
                  <a:schemeClr val="accent2">
                    <a:satOff val="-4966"/>
                    <a:lumOff val="-10549"/>
                  </a:schemeClr>
                </a:solidFill>
                <a:latin typeface="Times New Roman"/>
                <a:ea typeface="Times New Roman"/>
                <a:cs typeface="Times New Roman"/>
                <a:sym typeface="Times New Roman"/>
              </a:defRPr>
            </a:lvl1pPr>
          </a:lstStyle>
          <a:p>
            <a:pPr/>
            <a:r>
              <a:t>                  RESULTS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Image Steganography"/>
          <p:cNvSpPr txBox="1"/>
          <p:nvPr>
            <p:ph type="title"/>
          </p:nvPr>
        </p:nvSpPr>
        <p:spPr>
          <a:xfrm>
            <a:off x="457200" y="150228"/>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Image Steganography</a:t>
            </a:r>
          </a:p>
        </p:txBody>
      </p:sp>
      <p:pic>
        <p:nvPicPr>
          <p:cNvPr id="215" name="WhatsApp Image 2023-07-17 at 07.24.28.jpeg" descr="WhatsApp Image 2023-07-17 at 07.24.28.jpeg"/>
          <p:cNvPicPr>
            <a:picLocks noChangeAspect="1"/>
          </p:cNvPicPr>
          <p:nvPr/>
        </p:nvPicPr>
        <p:blipFill>
          <a:blip r:embed="rId2">
            <a:extLst/>
          </a:blip>
          <a:stretch>
            <a:fillRect/>
          </a:stretch>
        </p:blipFill>
        <p:spPr>
          <a:xfrm>
            <a:off x="836251" y="1275698"/>
            <a:ext cx="7693281" cy="4306603"/>
          </a:xfrm>
          <a:prstGeom prst="rect">
            <a:avLst/>
          </a:prstGeom>
          <a:ln w="12700">
            <a:miter lim="400000"/>
          </a:ln>
        </p:spPr>
      </p:pic>
      <p:sp>
        <p:nvSpPr>
          <p:cNvPr id="216" name="Embedding the secret data in desired image"/>
          <p:cNvSpPr txBox="1"/>
          <p:nvPr/>
        </p:nvSpPr>
        <p:spPr>
          <a:xfrm>
            <a:off x="2500092" y="5947607"/>
            <a:ext cx="4090462"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Embedding the secret data in desired image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Extracting the secret data from image"/>
          <p:cNvSpPr txBox="1"/>
          <p:nvPr/>
        </p:nvSpPr>
        <p:spPr>
          <a:xfrm>
            <a:off x="2639682" y="5802834"/>
            <a:ext cx="3537936"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Extracting the secret data from image</a:t>
            </a:r>
          </a:p>
        </p:txBody>
      </p:sp>
      <p:pic>
        <p:nvPicPr>
          <p:cNvPr id="219" name="WhatsApp Image 2023-07-17 at 08.19.35.jpeg" descr="WhatsApp Image 2023-07-17 at 08.19.35.jpeg"/>
          <p:cNvPicPr>
            <a:picLocks noChangeAspect="1"/>
          </p:cNvPicPr>
          <p:nvPr/>
        </p:nvPicPr>
        <p:blipFill>
          <a:blip r:embed="rId2">
            <a:extLst/>
          </a:blip>
          <a:stretch>
            <a:fillRect/>
          </a:stretch>
        </p:blipFill>
        <p:spPr>
          <a:xfrm>
            <a:off x="330200" y="681338"/>
            <a:ext cx="8483600" cy="481330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itle 1"/>
          <p:cNvSpPr txBox="1"/>
          <p:nvPr>
            <p:ph type="title"/>
          </p:nvPr>
        </p:nvSpPr>
        <p:spPr>
          <a:xfrm>
            <a:off x="457200" y="274637"/>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MOTIVATION</a:t>
            </a:r>
          </a:p>
        </p:txBody>
      </p:sp>
      <p:sp>
        <p:nvSpPr>
          <p:cNvPr id="109" name="Content Placeholder 2"/>
          <p:cNvSpPr txBox="1"/>
          <p:nvPr>
            <p:ph type="body" idx="1"/>
          </p:nvPr>
        </p:nvSpPr>
        <p:spPr>
          <a:xfrm>
            <a:off x="457200" y="1447800"/>
            <a:ext cx="8229600" cy="4678363"/>
          </a:xfrm>
          <a:prstGeom prst="rect">
            <a:avLst/>
          </a:prstGeom>
        </p:spPr>
        <p:txBody>
          <a:bodyPr/>
          <a:lstStyle/>
          <a:p>
            <a:pPr algn="just">
              <a:lnSpc>
                <a:spcPct val="80000"/>
              </a:lnSpc>
              <a:spcBef>
                <a:spcPts val="500"/>
              </a:spcBef>
              <a:defRPr sz="2300">
                <a:latin typeface="Times New Roman"/>
                <a:ea typeface="Times New Roman"/>
                <a:cs typeface="Times New Roman"/>
                <a:sym typeface="Times New Roman"/>
              </a:defRPr>
            </a:pPr>
            <a:r>
              <a:t>Steganography has been used for thousands of years, dating back to ancient Greece and Rome, where people used hidden messages to pass information without detection. Today, steganography is still used for many reasons, including:</a:t>
            </a:r>
            <a:endParaRPr sz="2200"/>
          </a:p>
          <a:p>
            <a:pPr marL="514350" indent="-514350" algn="just">
              <a:lnSpc>
                <a:spcPct val="80000"/>
              </a:lnSpc>
              <a:spcBef>
                <a:spcPts val="500"/>
              </a:spcBef>
              <a:buSzTx/>
              <a:buNone/>
              <a:defRPr sz="2300">
                <a:latin typeface="Times New Roman"/>
                <a:ea typeface="Times New Roman"/>
                <a:cs typeface="Times New Roman"/>
                <a:sym typeface="Times New Roman"/>
              </a:defRPr>
            </a:pPr>
            <a:r>
              <a:t>       1. Military and intelligence operations</a:t>
            </a:r>
            <a:endParaRPr sz="3400"/>
          </a:p>
          <a:p>
            <a:pPr marL="514350" indent="-514350" algn="just">
              <a:lnSpc>
                <a:spcPct val="80000"/>
              </a:lnSpc>
              <a:spcBef>
                <a:spcPts val="500"/>
              </a:spcBef>
              <a:buSzTx/>
              <a:buNone/>
              <a:defRPr sz="2300">
                <a:latin typeface="Times New Roman"/>
                <a:ea typeface="Times New Roman"/>
                <a:cs typeface="Times New Roman"/>
                <a:sym typeface="Times New Roman"/>
              </a:defRPr>
            </a:pPr>
            <a:r>
              <a:t>       2.Cybersecurity</a:t>
            </a:r>
            <a:endParaRPr sz="3400"/>
          </a:p>
          <a:p>
            <a:pPr marL="514350" indent="-514350" algn="just">
              <a:lnSpc>
                <a:spcPct val="80000"/>
              </a:lnSpc>
              <a:spcBef>
                <a:spcPts val="500"/>
              </a:spcBef>
              <a:buSzTx/>
              <a:buNone/>
              <a:defRPr sz="2300">
                <a:latin typeface="Times New Roman"/>
                <a:ea typeface="Times New Roman"/>
                <a:cs typeface="Times New Roman"/>
                <a:sym typeface="Times New Roman"/>
              </a:defRPr>
            </a:pPr>
            <a:r>
              <a:t>       3.Copyright protection.</a:t>
            </a:r>
            <a:endParaRPr sz="3400"/>
          </a:p>
          <a:p>
            <a:pPr marL="514350" indent="-514350" algn="just">
              <a:lnSpc>
                <a:spcPct val="80000"/>
              </a:lnSpc>
              <a:spcBef>
                <a:spcPts val="500"/>
              </a:spcBef>
              <a:buSzTx/>
              <a:buNone/>
              <a:defRPr sz="2300">
                <a:latin typeface="Times New Roman"/>
                <a:ea typeface="Times New Roman"/>
                <a:cs typeface="Times New Roman"/>
                <a:sym typeface="Times New Roman"/>
              </a:defRPr>
            </a:pPr>
            <a:r>
              <a:t>       4.Personal privacy.</a:t>
            </a:r>
            <a:endParaRPr sz="2200"/>
          </a:p>
          <a:p>
            <a:pPr marL="514350" indent="-514350" algn="just">
              <a:lnSpc>
                <a:spcPct val="80000"/>
              </a:lnSpc>
              <a:spcBef>
                <a:spcPts val="500"/>
              </a:spcBef>
              <a:defRPr sz="2300">
                <a:latin typeface="Times New Roman"/>
                <a:ea typeface="Times New Roman"/>
                <a:cs typeface="Times New Roman"/>
                <a:sym typeface="Times New Roman"/>
              </a:defRPr>
            </a:pPr>
            <a:r>
              <a:t>The motivation behind steganography is to provide a way for people to communicate and share information in a way that is secure, private, and undetectable to anyone who does not have the proper tools and knowledge to uncover the hidden message</a:t>
            </a:r>
            <a:r>
              <a:rPr sz="2200">
                <a:latin typeface="+mj-lt"/>
                <a:ea typeface="+mj-ea"/>
                <a:cs typeface="+mj-cs"/>
                <a:sym typeface="Calibri"/>
              </a:rPr>
              <a: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cover_img.jpg" descr="cover_img.jpg"/>
          <p:cNvPicPr>
            <a:picLocks noChangeAspect="1"/>
          </p:cNvPicPr>
          <p:nvPr/>
        </p:nvPicPr>
        <p:blipFill>
          <a:blip r:embed="rId2">
            <a:extLst/>
          </a:blip>
          <a:stretch>
            <a:fillRect/>
          </a:stretch>
        </p:blipFill>
        <p:spPr>
          <a:xfrm>
            <a:off x="1002853" y="499691"/>
            <a:ext cx="3023132" cy="4534697"/>
          </a:xfrm>
          <a:prstGeom prst="rect">
            <a:avLst/>
          </a:prstGeom>
          <a:ln w="12700">
            <a:miter lim="400000"/>
          </a:ln>
        </p:spPr>
      </p:pic>
      <p:pic>
        <p:nvPicPr>
          <p:cNvPr id="222" name="stego_img.png" descr="stego_img.png"/>
          <p:cNvPicPr>
            <a:picLocks noChangeAspect="1"/>
          </p:cNvPicPr>
          <p:nvPr/>
        </p:nvPicPr>
        <p:blipFill>
          <a:blip r:embed="rId3">
            <a:extLst/>
          </a:blip>
          <a:stretch>
            <a:fillRect/>
          </a:stretch>
        </p:blipFill>
        <p:spPr>
          <a:xfrm>
            <a:off x="5195258" y="499691"/>
            <a:ext cx="3023132" cy="4534697"/>
          </a:xfrm>
          <a:prstGeom prst="rect">
            <a:avLst/>
          </a:prstGeom>
          <a:ln w="12700">
            <a:miter lim="400000"/>
          </a:ln>
        </p:spPr>
      </p:pic>
      <p:sp>
        <p:nvSpPr>
          <p:cNvPr id="223" name="Before embedding data"/>
          <p:cNvSpPr txBox="1"/>
          <p:nvPr/>
        </p:nvSpPr>
        <p:spPr>
          <a:xfrm>
            <a:off x="1202940" y="5207451"/>
            <a:ext cx="2480774"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Before embedding data</a:t>
            </a:r>
          </a:p>
        </p:txBody>
      </p:sp>
      <p:sp>
        <p:nvSpPr>
          <p:cNvPr id="224" name="After embedding data"/>
          <p:cNvSpPr txBox="1"/>
          <p:nvPr/>
        </p:nvSpPr>
        <p:spPr>
          <a:xfrm>
            <a:off x="5561815" y="5207451"/>
            <a:ext cx="2290013"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After embedding data</a:t>
            </a:r>
          </a:p>
        </p:txBody>
      </p:sp>
      <p:sp>
        <p:nvSpPr>
          <p:cNvPr id="225" name="Similarity index=0.9999984079358767"/>
          <p:cNvSpPr txBox="1"/>
          <p:nvPr/>
        </p:nvSpPr>
        <p:spPr>
          <a:xfrm>
            <a:off x="3092882" y="5936129"/>
            <a:ext cx="4710740"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Similarity index(SSIM)=0.9999984079358767</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ext Steganography"/>
          <p:cNvSpPr txBox="1"/>
          <p:nvPr>
            <p:ph type="title"/>
          </p:nvPr>
        </p:nvSpPr>
        <p:spPr>
          <a:xfrm>
            <a:off x="350564" y="108352"/>
            <a:ext cx="8229601"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Text Steganography</a:t>
            </a:r>
          </a:p>
        </p:txBody>
      </p:sp>
      <p:pic>
        <p:nvPicPr>
          <p:cNvPr id="228" name="WhatsApp Image 2023-07-17 at 07.29.11.jpeg" descr="WhatsApp Image 2023-07-17 at 07.29.11.jpeg"/>
          <p:cNvPicPr>
            <a:picLocks noChangeAspect="1"/>
          </p:cNvPicPr>
          <p:nvPr/>
        </p:nvPicPr>
        <p:blipFill>
          <a:blip r:embed="rId2">
            <a:extLst/>
          </a:blip>
          <a:stretch>
            <a:fillRect/>
          </a:stretch>
        </p:blipFill>
        <p:spPr>
          <a:xfrm>
            <a:off x="375676" y="1190746"/>
            <a:ext cx="8392649" cy="4893188"/>
          </a:xfrm>
          <a:prstGeom prst="rect">
            <a:avLst/>
          </a:prstGeom>
          <a:ln w="12700">
            <a:miter lim="400000"/>
          </a:ln>
        </p:spPr>
      </p:pic>
      <p:sp>
        <p:nvSpPr>
          <p:cNvPr id="229" name="Embedding the secret data in desired text file"/>
          <p:cNvSpPr txBox="1"/>
          <p:nvPr/>
        </p:nvSpPr>
        <p:spPr>
          <a:xfrm>
            <a:off x="2200835" y="6256035"/>
            <a:ext cx="4293611"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 Embedding the secret data in desired text file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WhatsApp Image 2023-07-17 at 07.30.51.jpeg" descr="WhatsApp Image 2023-07-17 at 07.30.51.jpeg"/>
          <p:cNvPicPr>
            <a:picLocks noChangeAspect="1"/>
          </p:cNvPicPr>
          <p:nvPr/>
        </p:nvPicPr>
        <p:blipFill>
          <a:blip r:embed="rId2">
            <a:extLst/>
          </a:blip>
          <a:stretch>
            <a:fillRect/>
          </a:stretch>
        </p:blipFill>
        <p:spPr>
          <a:xfrm>
            <a:off x="108790" y="736983"/>
            <a:ext cx="8926421" cy="4188304"/>
          </a:xfrm>
          <a:prstGeom prst="rect">
            <a:avLst/>
          </a:prstGeom>
          <a:ln w="12700">
            <a:miter lim="400000"/>
          </a:ln>
        </p:spPr>
      </p:pic>
      <p:sp>
        <p:nvSpPr>
          <p:cNvPr id="232" name="Extracting the secret data from the text file"/>
          <p:cNvSpPr txBox="1"/>
          <p:nvPr/>
        </p:nvSpPr>
        <p:spPr>
          <a:xfrm>
            <a:off x="2453070" y="5260769"/>
            <a:ext cx="4386033"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Extracting the secret data from the text file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WhatsApp Image 2023-07-17 at 08.31.09.jpeg" descr="WhatsApp Image 2023-07-17 at 08.31.09.jpeg"/>
          <p:cNvPicPr>
            <a:picLocks noChangeAspect="1"/>
          </p:cNvPicPr>
          <p:nvPr/>
        </p:nvPicPr>
        <p:blipFill>
          <a:blip r:embed="rId2">
            <a:extLst/>
          </a:blip>
          <a:stretch>
            <a:fillRect/>
          </a:stretch>
        </p:blipFill>
        <p:spPr>
          <a:xfrm>
            <a:off x="154748" y="204332"/>
            <a:ext cx="6146578" cy="2972063"/>
          </a:xfrm>
          <a:prstGeom prst="rect">
            <a:avLst/>
          </a:prstGeom>
          <a:ln w="12700">
            <a:miter lim="400000"/>
          </a:ln>
        </p:spPr>
      </p:pic>
      <p:pic>
        <p:nvPicPr>
          <p:cNvPr id="235" name="WhatsApp Image 2023-07-17 at 08.31.09.jpeg" descr="WhatsApp Image 2023-07-17 at 08.31.09.jpeg"/>
          <p:cNvPicPr>
            <a:picLocks noChangeAspect="1"/>
          </p:cNvPicPr>
          <p:nvPr/>
        </p:nvPicPr>
        <p:blipFill>
          <a:blip r:embed="rId2">
            <a:extLst/>
          </a:blip>
          <a:stretch>
            <a:fillRect/>
          </a:stretch>
        </p:blipFill>
        <p:spPr>
          <a:xfrm>
            <a:off x="158360" y="2984962"/>
            <a:ext cx="6441487" cy="3114660"/>
          </a:xfrm>
          <a:prstGeom prst="rect">
            <a:avLst/>
          </a:prstGeom>
          <a:ln w="12700">
            <a:miter lim="400000"/>
          </a:ln>
        </p:spPr>
      </p:pic>
      <p:sp>
        <p:nvSpPr>
          <p:cNvPr id="236" name="Before embedding…"/>
          <p:cNvSpPr txBox="1"/>
          <p:nvPr/>
        </p:nvSpPr>
        <p:spPr>
          <a:xfrm>
            <a:off x="6834014" y="995346"/>
            <a:ext cx="1798992" cy="6151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Times New Roman"/>
                <a:ea typeface="Times New Roman"/>
                <a:cs typeface="Times New Roman"/>
                <a:sym typeface="Times New Roman"/>
              </a:defRPr>
            </a:pPr>
            <a:r>
              <a:t>Before embedding</a:t>
            </a:r>
          </a:p>
          <a:p>
            <a:pPr>
              <a:defRPr>
                <a:latin typeface="Times New Roman"/>
                <a:ea typeface="Times New Roman"/>
                <a:cs typeface="Times New Roman"/>
                <a:sym typeface="Times New Roman"/>
              </a:defRPr>
            </a:pPr>
            <a:r>
              <a:t> the data</a:t>
            </a:r>
          </a:p>
        </p:txBody>
      </p:sp>
      <p:sp>
        <p:nvSpPr>
          <p:cNvPr id="237" name="After embedding…"/>
          <p:cNvSpPr txBox="1"/>
          <p:nvPr/>
        </p:nvSpPr>
        <p:spPr>
          <a:xfrm>
            <a:off x="6976195" y="3725703"/>
            <a:ext cx="1659353" cy="6151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Times New Roman"/>
                <a:ea typeface="Times New Roman"/>
                <a:cs typeface="Times New Roman"/>
                <a:sym typeface="Times New Roman"/>
              </a:defRPr>
            </a:pPr>
            <a:r>
              <a:t>After embedding</a:t>
            </a:r>
          </a:p>
          <a:p>
            <a:pPr>
              <a:defRPr>
                <a:latin typeface="Times New Roman"/>
                <a:ea typeface="Times New Roman"/>
                <a:cs typeface="Times New Roman"/>
                <a:sym typeface="Times New Roman"/>
              </a:defRPr>
            </a:pPr>
            <a:r>
              <a:t> the data</a:t>
            </a:r>
          </a:p>
        </p:txBody>
      </p:sp>
      <p:sp>
        <p:nvSpPr>
          <p:cNvPr id="238" name="Noise level (Levenshtein distance): 0.0001"/>
          <p:cNvSpPr txBox="1"/>
          <p:nvPr/>
        </p:nvSpPr>
        <p:spPr>
          <a:xfrm>
            <a:off x="2719658" y="5771815"/>
            <a:ext cx="4284906"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Noise level (Levenshtein distance): 0.000</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udio Steganography"/>
          <p:cNvSpPr txBox="1"/>
          <p:nvPr>
            <p:ph type="title"/>
          </p:nvPr>
        </p:nvSpPr>
        <p:spPr>
          <a:xfrm>
            <a:off x="368337" y="-36384"/>
            <a:ext cx="8229601"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Audio Steganography</a:t>
            </a:r>
          </a:p>
        </p:txBody>
      </p:sp>
      <p:pic>
        <p:nvPicPr>
          <p:cNvPr id="241" name="WhatsApp Image 2023-07-17 at 07.46.22.jpeg" descr="WhatsApp Image 2023-07-17 at 07.46.22.jpeg"/>
          <p:cNvPicPr>
            <a:picLocks noChangeAspect="1"/>
          </p:cNvPicPr>
          <p:nvPr/>
        </p:nvPicPr>
        <p:blipFill>
          <a:blip r:embed="rId2">
            <a:extLst/>
          </a:blip>
          <a:stretch>
            <a:fillRect/>
          </a:stretch>
        </p:blipFill>
        <p:spPr>
          <a:xfrm>
            <a:off x="231272" y="1010666"/>
            <a:ext cx="8681457" cy="4526029"/>
          </a:xfrm>
          <a:prstGeom prst="rect">
            <a:avLst/>
          </a:prstGeom>
          <a:ln w="12700">
            <a:miter lim="400000"/>
          </a:ln>
        </p:spPr>
      </p:pic>
      <p:sp>
        <p:nvSpPr>
          <p:cNvPr id="242" name="Embedding the secret data in desired audio file"/>
          <p:cNvSpPr txBox="1"/>
          <p:nvPr/>
        </p:nvSpPr>
        <p:spPr>
          <a:xfrm>
            <a:off x="2168707" y="5731743"/>
            <a:ext cx="445870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 Embedding the secret data in desired audio file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Extracting the secret data in desired audio file"/>
          <p:cNvSpPr txBox="1"/>
          <p:nvPr/>
        </p:nvSpPr>
        <p:spPr>
          <a:xfrm>
            <a:off x="2393549" y="5020840"/>
            <a:ext cx="435690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 Extracting the secret data in desired audio file</a:t>
            </a:r>
          </a:p>
        </p:txBody>
      </p:sp>
      <p:pic>
        <p:nvPicPr>
          <p:cNvPr id="245" name="WhatsApp Image 2023-07-17 at 08.13.54.jpeg" descr="WhatsApp Image 2023-07-17 at 08.13.54.jpeg"/>
          <p:cNvPicPr>
            <a:picLocks noChangeAspect="1"/>
          </p:cNvPicPr>
          <p:nvPr/>
        </p:nvPicPr>
        <p:blipFill>
          <a:blip r:embed="rId2">
            <a:extLst/>
          </a:blip>
          <a:stretch>
            <a:fillRect/>
          </a:stretch>
        </p:blipFill>
        <p:spPr>
          <a:xfrm>
            <a:off x="682927" y="849699"/>
            <a:ext cx="7778145" cy="4015433"/>
          </a:xfrm>
          <a:prstGeom prst="rect">
            <a:avLst/>
          </a:prstGeom>
          <a:ln w="12700">
            <a:miter lim="400000"/>
          </a:ln>
        </p:spPr>
      </p:pic>
      <p:sp>
        <p:nvSpPr>
          <p:cNvPr id="246" name="Noise level(RMS): 0.00017853177604225116"/>
          <p:cNvSpPr txBox="1"/>
          <p:nvPr/>
        </p:nvSpPr>
        <p:spPr>
          <a:xfrm>
            <a:off x="2208982" y="5856151"/>
            <a:ext cx="4343618"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Noise level(RMS): 0.00017853177604225116</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Video Steganography"/>
          <p:cNvSpPr txBox="1"/>
          <p:nvPr>
            <p:ph type="title"/>
          </p:nvPr>
        </p:nvSpPr>
        <p:spPr>
          <a:xfrm>
            <a:off x="457200" y="-63043"/>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Video Steganography</a:t>
            </a:r>
          </a:p>
        </p:txBody>
      </p:sp>
      <p:pic>
        <p:nvPicPr>
          <p:cNvPr id="249" name="WhatsApp Image 2023-07-17 at 07.41.02.jpeg" descr="WhatsApp Image 2023-07-17 at 07.41.02.jpeg"/>
          <p:cNvPicPr>
            <a:picLocks noChangeAspect="1"/>
          </p:cNvPicPr>
          <p:nvPr/>
        </p:nvPicPr>
        <p:blipFill>
          <a:blip r:embed="rId2">
            <a:extLst/>
          </a:blip>
          <a:stretch>
            <a:fillRect/>
          </a:stretch>
        </p:blipFill>
        <p:spPr>
          <a:xfrm>
            <a:off x="259175" y="1054380"/>
            <a:ext cx="8625649" cy="4749240"/>
          </a:xfrm>
          <a:prstGeom prst="rect">
            <a:avLst/>
          </a:prstGeom>
          <a:ln w="12700">
            <a:miter lim="400000"/>
          </a:ln>
        </p:spPr>
      </p:pic>
      <p:sp>
        <p:nvSpPr>
          <p:cNvPr id="250" name="Embedding the secret data in desired video file"/>
          <p:cNvSpPr txBox="1"/>
          <p:nvPr/>
        </p:nvSpPr>
        <p:spPr>
          <a:xfrm>
            <a:off x="2126869" y="5965378"/>
            <a:ext cx="4458699"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 Embedding the secret data in desired video file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Extracting the secret data in desired video file"/>
          <p:cNvSpPr txBox="1"/>
          <p:nvPr/>
        </p:nvSpPr>
        <p:spPr>
          <a:xfrm>
            <a:off x="1922575" y="5331859"/>
            <a:ext cx="4356900"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 Extracting the secret data in desired video file</a:t>
            </a:r>
          </a:p>
        </p:txBody>
      </p:sp>
      <p:pic>
        <p:nvPicPr>
          <p:cNvPr id="253" name="WhatsApp Image 2023-07-17 at 08.19.15.jpeg" descr="WhatsApp Image 2023-07-17 at 08.19.15.jpeg"/>
          <p:cNvPicPr>
            <a:picLocks noChangeAspect="1"/>
          </p:cNvPicPr>
          <p:nvPr/>
        </p:nvPicPr>
        <p:blipFill>
          <a:blip r:embed="rId2">
            <a:extLst/>
          </a:blip>
          <a:stretch>
            <a:fillRect/>
          </a:stretch>
        </p:blipFill>
        <p:spPr>
          <a:xfrm>
            <a:off x="385338" y="682252"/>
            <a:ext cx="8373324" cy="4539223"/>
          </a:xfrm>
          <a:prstGeom prst="rect">
            <a:avLst/>
          </a:prstGeom>
          <a:ln w="12700">
            <a:miter lim="400000"/>
          </a:ln>
        </p:spPr>
      </p:pic>
      <p:sp>
        <p:nvSpPr>
          <p:cNvPr id="254" name="Structural Similarity (SSIM): 0.9773083891016694"/>
          <p:cNvSpPr txBox="1"/>
          <p:nvPr/>
        </p:nvSpPr>
        <p:spPr>
          <a:xfrm>
            <a:off x="1902118" y="6016104"/>
            <a:ext cx="4841113" cy="3484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Times New Roman"/>
                <a:ea typeface="Times New Roman"/>
                <a:cs typeface="Times New Roman"/>
                <a:sym typeface="Times New Roman"/>
              </a:defRPr>
            </a:lvl1pPr>
          </a:lstStyle>
          <a:p>
            <a:pPr/>
            <a:r>
              <a:t>Structural Similarity (SSIM): 0.9773083891016694</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ACCURACY COMPARISON"/>
          <p:cNvSpPr txBox="1"/>
          <p:nvPr>
            <p:ph type="title"/>
          </p:nvPr>
        </p:nvSpPr>
        <p:spPr>
          <a:xfrm>
            <a:off x="457200" y="46038"/>
            <a:ext cx="8229600" cy="1143001"/>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ACCURACY COMPARISON</a:t>
            </a:r>
          </a:p>
        </p:txBody>
      </p:sp>
      <p:graphicFrame>
        <p:nvGraphicFramePr>
          <p:cNvPr id="257" name="Table 1"/>
          <p:cNvGraphicFramePr/>
          <p:nvPr/>
        </p:nvGraphicFramePr>
        <p:xfrm>
          <a:off x="1905000" y="1257300"/>
          <a:ext cx="5905500" cy="1895624"/>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76324"/>
                <a:gridCol w="1045972"/>
                <a:gridCol w="1119632"/>
                <a:gridCol w="1104900"/>
                <a:gridCol w="1045972"/>
              </a:tblGrid>
              <a:tr h="440231">
                <a:tc>
                  <a:txBody>
                    <a:bodyPr/>
                    <a:lstStyle/>
                    <a:p>
                      <a:pPr algn="ctr" defTabSz="457200">
                        <a:defRPr sz="1800"/>
                      </a:pPr>
                      <a:r>
                        <a:rPr b="1" sz="1200">
                          <a:latin typeface="Times New Roman"/>
                          <a:ea typeface="Times New Roman"/>
                          <a:cs typeface="Times New Roman"/>
                          <a:sym typeface="Times New Roman"/>
                        </a:rPr>
                        <a:t>Accuracy</a:t>
                      </a:r>
                    </a:p>
                  </a:txBody>
                  <a:tcPr marL="50800" marR="50800" marT="50800" marB="50800" anchor="t" anchorCtr="0" horzOverflow="overflow"/>
                </a:tc>
                <a:tc>
                  <a:txBody>
                    <a:bodyPr/>
                    <a:lstStyle/>
                    <a:p>
                      <a:pPr algn="ctr" defTabSz="457200">
                        <a:defRPr sz="1800"/>
                      </a:pPr>
                      <a:r>
                        <a:rPr b="1" sz="1200">
                          <a:latin typeface="Times New Roman"/>
                          <a:ea typeface="Times New Roman"/>
                          <a:cs typeface="Times New Roman"/>
                          <a:sym typeface="Times New Roman"/>
                        </a:rPr>
                        <a:t>Text</a:t>
                      </a:r>
                    </a:p>
                  </a:txBody>
                  <a:tcPr marL="50800" marR="50800" marT="50800" marB="50800" anchor="t" anchorCtr="0" horzOverflow="overflow"/>
                </a:tc>
                <a:tc>
                  <a:txBody>
                    <a:bodyPr/>
                    <a:lstStyle/>
                    <a:p>
                      <a:pPr algn="ctr" defTabSz="457200">
                        <a:defRPr sz="1800"/>
                      </a:pPr>
                      <a:r>
                        <a:rPr b="1" sz="1200">
                          <a:latin typeface="Times New Roman"/>
                          <a:ea typeface="Times New Roman"/>
                          <a:cs typeface="Times New Roman"/>
                          <a:sym typeface="Times New Roman"/>
                        </a:rPr>
                        <a:t>Image</a:t>
                      </a:r>
                    </a:p>
                  </a:txBody>
                  <a:tcPr marL="50800" marR="50800" marT="50800" marB="50800" anchor="t" anchorCtr="0" horzOverflow="overflow"/>
                </a:tc>
                <a:tc>
                  <a:txBody>
                    <a:bodyPr/>
                    <a:lstStyle/>
                    <a:p>
                      <a:pPr algn="ctr" defTabSz="457200">
                        <a:defRPr sz="1800"/>
                      </a:pPr>
                      <a:r>
                        <a:rPr b="1" sz="1200">
                          <a:latin typeface="Times New Roman"/>
                          <a:ea typeface="Times New Roman"/>
                          <a:cs typeface="Times New Roman"/>
                          <a:sym typeface="Times New Roman"/>
                        </a:rPr>
                        <a:t>Audio</a:t>
                      </a:r>
                    </a:p>
                  </a:txBody>
                  <a:tcPr marL="50800" marR="50800" marT="50800" marB="50800" anchor="t" anchorCtr="0" horzOverflow="overflow"/>
                </a:tc>
                <a:tc>
                  <a:txBody>
                    <a:bodyPr/>
                    <a:lstStyle/>
                    <a:p>
                      <a:pPr algn="ctr" defTabSz="457200">
                        <a:defRPr sz="1800"/>
                      </a:pPr>
                      <a:r>
                        <a:rPr b="1" sz="1200">
                          <a:latin typeface="Times New Roman"/>
                          <a:ea typeface="Times New Roman"/>
                          <a:cs typeface="Times New Roman"/>
                          <a:sym typeface="Times New Roman"/>
                        </a:rPr>
                        <a:t>Video</a:t>
                      </a:r>
                    </a:p>
                  </a:txBody>
                  <a:tcPr marL="50800" marR="50800" marT="50800" marB="50800" anchor="t" anchorCtr="0" horzOverflow="overflow"/>
                </a:tc>
              </a:tr>
              <a:tr h="440231">
                <a:tc>
                  <a:txBody>
                    <a:bodyPr/>
                    <a:lstStyle/>
                    <a:p>
                      <a:pPr marL="50800" indent="-50800" algn="ctr" defTabSz="457200">
                        <a:defRPr sz="1800"/>
                      </a:pPr>
                      <a:r>
                        <a:rPr sz="1200">
                          <a:latin typeface="Times New Roman"/>
                          <a:ea typeface="Times New Roman"/>
                          <a:cs typeface="Times New Roman"/>
                          <a:sym typeface="Times New Roman"/>
                        </a:rPr>
                        <a:t>Traditional LSB</a:t>
                      </a:r>
                    </a:p>
                  </a:txBody>
                  <a:tcPr marL="50800" marR="50800" marT="50800" marB="50800" anchor="t" anchorCtr="0" horzOverflow="overflow"/>
                </a:tc>
                <a:tc>
                  <a:txBody>
                    <a:bodyPr/>
                    <a:lstStyle/>
                    <a:p>
                      <a:pPr algn="just" defTabSz="457200">
                        <a:defRPr sz="1800"/>
                      </a:pPr>
                      <a:r>
                        <a:rPr sz="1200">
                          <a:latin typeface="Times New Roman"/>
                          <a:ea typeface="Times New Roman"/>
                          <a:cs typeface="Times New Roman"/>
                          <a:sym typeface="Times New Roman"/>
                        </a:rPr>
                        <a:t>90%-95%</a:t>
                      </a:r>
                    </a:p>
                  </a:txBody>
                  <a:tcPr marL="50800" marR="50800" marT="50800" marB="50800" anchor="t" anchorCtr="0" horzOverflow="overflow"/>
                </a:tc>
                <a:tc>
                  <a:txBody>
                    <a:bodyPr/>
                    <a:lstStyle/>
                    <a:p>
                      <a:pPr algn="just" defTabSz="457200">
                        <a:defRPr sz="1800"/>
                      </a:pPr>
                      <a:r>
                        <a:rPr sz="1200">
                          <a:latin typeface="Times New Roman"/>
                          <a:ea typeface="Times New Roman"/>
                          <a:cs typeface="Times New Roman"/>
                          <a:sym typeface="Times New Roman"/>
                        </a:rPr>
                        <a:t>80%-85%</a:t>
                      </a:r>
                    </a:p>
                  </a:txBody>
                  <a:tcPr marL="50800" marR="50800" marT="50800" marB="50800" anchor="t" anchorCtr="0" horzOverflow="overflow"/>
                </a:tc>
                <a:tc>
                  <a:txBody>
                    <a:bodyPr/>
                    <a:lstStyle/>
                    <a:p>
                      <a:pPr algn="just" defTabSz="457200">
                        <a:defRPr sz="1800"/>
                      </a:pPr>
                      <a:r>
                        <a:rPr sz="1200">
                          <a:latin typeface="Times New Roman"/>
                          <a:ea typeface="Times New Roman"/>
                          <a:cs typeface="Times New Roman"/>
                          <a:sym typeface="Times New Roman"/>
                        </a:rPr>
                        <a:t>70%-75%</a:t>
                      </a:r>
                    </a:p>
                  </a:txBody>
                  <a:tcPr marL="50800" marR="50800" marT="50800" marB="50800" anchor="t" anchorCtr="0" horzOverflow="overflow"/>
                </a:tc>
                <a:tc>
                  <a:txBody>
                    <a:bodyPr/>
                    <a:lstStyle/>
                    <a:p>
                      <a:pPr algn="just" defTabSz="457200">
                        <a:defRPr sz="1800"/>
                      </a:pPr>
                      <a:r>
                        <a:rPr sz="1200">
                          <a:latin typeface="Times New Roman"/>
                          <a:ea typeface="Times New Roman"/>
                          <a:cs typeface="Times New Roman"/>
                          <a:sym typeface="Times New Roman"/>
                        </a:rPr>
                        <a:t>75%-80%</a:t>
                      </a:r>
                    </a:p>
                  </a:txBody>
                  <a:tcPr marL="50800" marR="50800" marT="50800" marB="50800" anchor="t" anchorCtr="0" horzOverflow="overflow"/>
                </a:tc>
              </a:tr>
              <a:tr h="1002461">
                <a:tc>
                  <a:txBody>
                    <a:bodyPr/>
                    <a:lstStyle/>
                    <a:p>
                      <a:pPr algn="ctr" defTabSz="457200">
                        <a:defRPr sz="1800"/>
                      </a:pPr>
                      <a:r>
                        <a:rPr sz="1200">
                          <a:latin typeface="Times New Roman"/>
                          <a:ea typeface="Times New Roman"/>
                          <a:cs typeface="Times New Roman"/>
                          <a:sym typeface="Times New Roman"/>
                        </a:rPr>
                        <a:t>AES-RSA encrypted hybrid LSB</a:t>
                      </a:r>
                    </a:p>
                  </a:txBody>
                  <a:tcPr marL="50800" marR="50800" marT="50800" marB="50800" anchor="t" anchorCtr="0" horzOverflow="overflow"/>
                </a:tc>
                <a:tc>
                  <a:txBody>
                    <a:bodyPr/>
                    <a:lstStyle/>
                    <a:p>
                      <a:pPr algn="just" defTabSz="457200">
                        <a:defRPr sz="1800"/>
                      </a:pPr>
                      <a:r>
                        <a:rPr sz="1200">
                          <a:latin typeface="Times New Roman"/>
                          <a:ea typeface="Times New Roman"/>
                          <a:cs typeface="Times New Roman"/>
                          <a:sym typeface="Times New Roman"/>
                        </a:rPr>
                        <a:t>95%-99%</a:t>
                      </a:r>
                    </a:p>
                  </a:txBody>
                  <a:tcPr marL="50800" marR="50800" marT="50800" marB="50800" anchor="t" anchorCtr="0" horzOverflow="overflow"/>
                </a:tc>
                <a:tc>
                  <a:txBody>
                    <a:bodyPr/>
                    <a:lstStyle/>
                    <a:p>
                      <a:pPr algn="just" defTabSz="457200">
                        <a:defRPr sz="1800"/>
                      </a:pPr>
                      <a:r>
                        <a:rPr sz="1200">
                          <a:latin typeface="Times New Roman"/>
                          <a:ea typeface="Times New Roman"/>
                          <a:cs typeface="Times New Roman"/>
                          <a:sym typeface="Times New Roman"/>
                        </a:rPr>
                        <a:t>96%-99%</a:t>
                      </a:r>
                    </a:p>
                  </a:txBody>
                  <a:tcPr marL="50800" marR="50800" marT="50800" marB="50800" anchor="t" anchorCtr="0" horzOverflow="overflow"/>
                </a:tc>
                <a:tc>
                  <a:txBody>
                    <a:bodyPr/>
                    <a:lstStyle/>
                    <a:p>
                      <a:pPr algn="just" defTabSz="457200">
                        <a:defRPr sz="1800"/>
                      </a:pPr>
                      <a:r>
                        <a:rPr sz="1200">
                          <a:latin typeface="Times New Roman"/>
                          <a:ea typeface="Times New Roman"/>
                          <a:cs typeface="Times New Roman"/>
                          <a:sym typeface="Times New Roman"/>
                        </a:rPr>
                        <a:t>90%-95%</a:t>
                      </a:r>
                    </a:p>
                  </a:txBody>
                  <a:tcPr marL="50800" marR="50800" marT="50800" marB="50800" anchor="t" anchorCtr="0" horzOverflow="overflow"/>
                </a:tc>
                <a:tc>
                  <a:txBody>
                    <a:bodyPr/>
                    <a:lstStyle/>
                    <a:p>
                      <a:pPr algn="just" defTabSz="457200">
                        <a:defRPr sz="1800"/>
                      </a:pPr>
                      <a:r>
                        <a:rPr sz="1200">
                          <a:latin typeface="Times New Roman"/>
                          <a:ea typeface="Times New Roman"/>
                          <a:cs typeface="Times New Roman"/>
                          <a:sym typeface="Times New Roman"/>
                        </a:rPr>
                        <a:t>90%-95%</a:t>
                      </a:r>
                    </a:p>
                  </a:txBody>
                  <a:tcPr marL="50800" marR="50800" marT="50800" marB="50800" anchor="t" anchorCtr="0" horzOverflow="overflow"/>
                </a:tc>
              </a:tr>
            </a:tbl>
          </a:graphicData>
        </a:graphic>
      </p:graphicFrame>
      <p:pic>
        <p:nvPicPr>
          <p:cNvPr id="258" name="gtdUqYd9SlBz4NC7bjC7VRWcITVxaF7vawjNO31yuYq7NJU__n8Eb2MMqLlbRD0WQgpWVyKTIHJ920Hcbyn4pyc0FoYTmPbzIdqnrDdtgKZM96s9xsHWVSviHzJtWzWMjejaorMrSKEjJTODATcefs4.png" descr="gtdUqYd9SlBz4NC7bjC7VRWcITVxaF7vawjNO31yuYq7NJU__n8Eb2MMqLlbRD0WQgpWVyKTIHJ920Hcbyn4pyc0FoYTmPbzIdqnrDdtgKZM96s9xsHWVSviHzJtWzWMjejaorMrSKEjJTODATcefs4.png"/>
          <p:cNvPicPr>
            <a:picLocks noChangeAspect="1"/>
          </p:cNvPicPr>
          <p:nvPr/>
        </p:nvPicPr>
        <p:blipFill>
          <a:blip r:embed="rId2">
            <a:extLst/>
          </a:blip>
          <a:stretch>
            <a:fillRect/>
          </a:stretch>
        </p:blipFill>
        <p:spPr>
          <a:xfrm>
            <a:off x="2028135" y="3460750"/>
            <a:ext cx="5905501" cy="3028076"/>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CONCLUSION"/>
          <p:cNvSpPr txBox="1"/>
          <p:nvPr>
            <p:ph type="title"/>
          </p:nvPr>
        </p:nvSpPr>
        <p:spPr>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CONCLUSION</a:t>
            </a:r>
          </a:p>
        </p:txBody>
      </p:sp>
      <p:sp>
        <p:nvSpPr>
          <p:cNvPr id="261" name="This project increases the performance of traditional steganography software by incorporating modern techniques.…"/>
          <p:cNvSpPr txBox="1"/>
          <p:nvPr>
            <p:ph type="body" idx="1"/>
          </p:nvPr>
        </p:nvSpPr>
        <p:spPr>
          <a:xfrm>
            <a:off x="457200" y="1393924"/>
            <a:ext cx="8229600" cy="4732239"/>
          </a:xfrm>
          <a:prstGeom prst="rect">
            <a:avLst/>
          </a:prstGeom>
        </p:spPr>
        <p:txBody>
          <a:bodyPr/>
          <a:lstStyle/>
          <a:p>
            <a:pPr marL="253745" indent="-253745" defTabSz="676655">
              <a:spcBef>
                <a:spcPts val="500"/>
              </a:spcBef>
              <a:defRPr sz="2368"/>
            </a:pPr>
            <a:r>
              <a:t>This project increases the performance of traditional steganography software by incorporating modern techniques.</a:t>
            </a:r>
          </a:p>
          <a:p>
            <a:pPr marL="253745" indent="-253745" defTabSz="676655">
              <a:spcBef>
                <a:spcPts val="500"/>
              </a:spcBef>
              <a:defRPr sz="2368"/>
            </a:pPr>
            <a:r>
              <a:t>The result is a robust and reliable tool designed to safeguard sensitive information by concealing it within seemingly innocuous files. </a:t>
            </a:r>
          </a:p>
          <a:p>
            <a:pPr marL="253745" indent="-253745" defTabSz="676655">
              <a:spcBef>
                <a:spcPts val="500"/>
              </a:spcBef>
              <a:defRPr sz="2368"/>
            </a:pPr>
            <a:r>
              <a:t>The primary objective of this project is to comprehensively incorporate contemporary security advancements while embracing the historical methodology of managing confidential communications. </a:t>
            </a:r>
          </a:p>
          <a:p>
            <a:pPr marL="253745" indent="-253745" defTabSz="676655">
              <a:spcBef>
                <a:spcPts val="500"/>
              </a:spcBef>
              <a:defRPr sz="2368"/>
            </a:pPr>
            <a:r>
              <a:t>The envisioned outcome is a powerful tool that empowers users to enhance the security of their private messages, effectively ensuring their confidentiality in network-based interactions.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itle 1"/>
          <p:cNvSpPr txBox="1"/>
          <p:nvPr>
            <p:ph type="title"/>
          </p:nvPr>
        </p:nvSpPr>
        <p:spPr>
          <a:xfrm>
            <a:off x="457200" y="198437"/>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ABSTRACT</a:t>
            </a:r>
          </a:p>
        </p:txBody>
      </p:sp>
      <p:sp>
        <p:nvSpPr>
          <p:cNvPr id="112" name="Content Placeholder 2"/>
          <p:cNvSpPr txBox="1"/>
          <p:nvPr>
            <p:ph type="body" idx="1"/>
          </p:nvPr>
        </p:nvSpPr>
        <p:spPr>
          <a:xfrm>
            <a:off x="316896" y="1181024"/>
            <a:ext cx="8510208" cy="5181603"/>
          </a:xfrm>
          <a:prstGeom prst="rect">
            <a:avLst/>
          </a:prstGeom>
        </p:spPr>
        <p:txBody>
          <a:bodyPr/>
          <a:lstStyle/>
          <a:p>
            <a:pPr marL="336042" indent="-336042" algn="just" defTabSz="896111">
              <a:lnSpc>
                <a:spcPct val="80000"/>
              </a:lnSpc>
              <a:spcBef>
                <a:spcPts val="300"/>
              </a:spcBef>
              <a:defRPr sz="2156">
                <a:latin typeface="Times New Roman"/>
                <a:ea typeface="Times New Roman"/>
                <a:cs typeface="Times New Roman"/>
                <a:sym typeface="Times New Roman"/>
              </a:defRPr>
            </a:pPr>
            <a:r>
              <a:t>Steganography is the practice of hiding a message or information within another message or object, with the goal of concealing its existence.</a:t>
            </a:r>
          </a:p>
          <a:p>
            <a:pPr marL="336042" indent="-336042" algn="just" defTabSz="896111">
              <a:lnSpc>
                <a:spcPct val="80000"/>
              </a:lnSpc>
              <a:spcBef>
                <a:spcPts val="300"/>
              </a:spcBef>
              <a:defRPr sz="2156">
                <a:latin typeface="Times New Roman"/>
                <a:ea typeface="Times New Roman"/>
                <a:cs typeface="Times New Roman"/>
                <a:sym typeface="Times New Roman"/>
              </a:defRPr>
            </a:pPr>
            <a:r>
              <a:t> It is a form of security through obscurity, where the message is kept secret by not drawing attention to its presence.</a:t>
            </a:r>
          </a:p>
          <a:p>
            <a:pPr marL="336042" indent="-336042" algn="just" defTabSz="896111">
              <a:lnSpc>
                <a:spcPct val="80000"/>
              </a:lnSpc>
              <a:spcBef>
                <a:spcPts val="300"/>
              </a:spcBef>
              <a:defRPr sz="2156">
                <a:latin typeface="Times New Roman"/>
                <a:ea typeface="Times New Roman"/>
                <a:cs typeface="Times New Roman"/>
                <a:sym typeface="Times New Roman"/>
              </a:defRPr>
            </a:pPr>
            <a:r>
              <a:t> However, traditional steganography software can be inefficient and vulnerable to detection .</a:t>
            </a:r>
          </a:p>
          <a:p>
            <a:pPr marL="336042" indent="-336042" algn="just" defTabSz="896111">
              <a:lnSpc>
                <a:spcPct val="80000"/>
              </a:lnSpc>
              <a:spcBef>
                <a:spcPts val="300"/>
              </a:spcBef>
              <a:defRPr sz="2156">
                <a:latin typeface="Times New Roman"/>
                <a:ea typeface="Times New Roman"/>
                <a:cs typeface="Times New Roman"/>
                <a:sym typeface="Times New Roman"/>
              </a:defRPr>
            </a:pPr>
            <a:r>
              <a:t>The proposed two-layered approach to steganography aims to address these limitations by combining the LSB algorithm and Hybrid RSA-AES, RC4 encryption techniques. This approach ensures that the information is well-hidden within digital content, while encryption provides an additional layer of protection to prevent unauthorized access.</a:t>
            </a:r>
          </a:p>
          <a:p>
            <a:pPr marL="336042" indent="-336042" algn="just" defTabSz="896111">
              <a:lnSpc>
                <a:spcPct val="80000"/>
              </a:lnSpc>
              <a:spcBef>
                <a:spcPts val="300"/>
              </a:spcBef>
              <a:defRPr sz="2156">
                <a:latin typeface="Times New Roman"/>
                <a:ea typeface="Times New Roman"/>
                <a:cs typeface="Times New Roman"/>
                <a:sym typeface="Times New Roman"/>
              </a:defRPr>
            </a:pPr>
            <a:r>
              <a:t>Our proposed method Hybrid AES-RSA Encrypted LSB achieves an SSIM (Structural Similarity Index Measure) index of 0.9999 for images, 0.9773 for videos, and an RMS (Root Mean Square) value of 0.000178 for audio files.</a:t>
            </a:r>
          </a:p>
          <a:p>
            <a:pPr marL="336042" indent="-336042" algn="just" defTabSz="896111">
              <a:lnSpc>
                <a:spcPct val="80000"/>
              </a:lnSpc>
              <a:spcBef>
                <a:spcPts val="300"/>
              </a:spcBef>
              <a:defRPr sz="2156">
                <a:latin typeface="Times New Roman"/>
                <a:ea typeface="Times New Roman"/>
                <a:cs typeface="Times New Roman"/>
                <a:sym typeface="Times New Roman"/>
              </a:defRPr>
            </a:pPr>
            <a:r>
              <a:t> The achieved accuracy is 97%, which is 13.25% higher than traditional LSB. These metrics demonstrate that the processed images, videos, and audio files closely resemble their originals. </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FUTURE SCOPE"/>
          <p:cNvSpPr txBox="1"/>
          <p:nvPr>
            <p:ph type="title"/>
          </p:nvPr>
        </p:nvSpPr>
        <p:spPr>
          <a:xfrm>
            <a:off x="457200" y="274638"/>
            <a:ext cx="8229600" cy="1143002"/>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FUTURE SCOPE</a:t>
            </a:r>
          </a:p>
        </p:txBody>
      </p:sp>
      <p:sp>
        <p:nvSpPr>
          <p:cNvPr id="264" name="This project currently deals only with hiding text data in other multimedia formats such as image, audio and video.There is also a limit on the data that can be hidden in the cover media depending on it’s size.…"/>
          <p:cNvSpPr txBox="1"/>
          <p:nvPr>
            <p:ph type="body" idx="1"/>
          </p:nvPr>
        </p:nvSpPr>
        <p:spPr>
          <a:xfrm>
            <a:off x="457200" y="1600200"/>
            <a:ext cx="8229600" cy="4525963"/>
          </a:xfrm>
          <a:prstGeom prst="rect">
            <a:avLst/>
          </a:prstGeom>
        </p:spPr>
        <p:txBody>
          <a:bodyPr/>
          <a:lstStyle/>
          <a:p>
            <a:pPr marL="342899" indent="-342899">
              <a:defRPr sz="2800">
                <a:latin typeface="Times New Roman"/>
                <a:ea typeface="Times New Roman"/>
                <a:cs typeface="Times New Roman"/>
                <a:sym typeface="Times New Roman"/>
              </a:defRPr>
            </a:pPr>
            <a:r>
              <a:t>This project currently deals only with hiding text data in other multimedia formats such as image, audio and video.There is also a limit on the data that can be hidden in the cover media depending on it’s size. </a:t>
            </a:r>
          </a:p>
          <a:p>
            <a:pPr marL="342899" indent="-342899">
              <a:defRPr sz="2800">
                <a:latin typeface="Times New Roman"/>
                <a:ea typeface="Times New Roman"/>
                <a:cs typeface="Times New Roman"/>
                <a:sym typeface="Times New Roman"/>
              </a:defRPr>
            </a:pPr>
            <a:r>
              <a:t>The future work on this project is to hide all formats of secret messages in the cover media and increase the amount of data that can hidden in the media using compression.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itle 1"/>
          <p:cNvSpPr txBox="1"/>
          <p:nvPr>
            <p:ph type="title"/>
          </p:nvPr>
        </p:nvSpPr>
        <p:spPr>
          <a:xfrm>
            <a:off x="457200" y="274637"/>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REFERENCES</a:t>
            </a:r>
          </a:p>
        </p:txBody>
      </p:sp>
      <p:sp>
        <p:nvSpPr>
          <p:cNvPr id="267" name="Content Placeholder 2"/>
          <p:cNvSpPr txBox="1"/>
          <p:nvPr>
            <p:ph type="body" idx="1"/>
          </p:nvPr>
        </p:nvSpPr>
        <p:spPr>
          <a:xfrm>
            <a:off x="457200" y="1166018"/>
            <a:ext cx="8229600" cy="4525964"/>
          </a:xfrm>
          <a:prstGeom prst="rect">
            <a:avLst/>
          </a:prstGeom>
        </p:spPr>
        <p:txBody>
          <a:bodyPr/>
          <a:lstStyle/>
          <a:p>
            <a:pPr marL="0" indent="0" defTabSz="457200">
              <a:spcBef>
                <a:spcPts val="1200"/>
              </a:spcBef>
              <a:buSzTx/>
              <a:buFontTx/>
              <a:buNone/>
              <a:defRPr sz="2666">
                <a:latin typeface="Times Roman"/>
                <a:ea typeface="Times Roman"/>
                <a:cs typeface="Times Roman"/>
                <a:sym typeface="Times Roman"/>
              </a:defRPr>
            </a:pPr>
          </a:p>
          <a:p>
            <a:pPr marL="200525" indent="-200525">
              <a:spcBef>
                <a:spcPts val="300"/>
              </a:spcBef>
              <a:buFontTx/>
              <a:buAutoNum type="arabicPeriod" startAt="1"/>
              <a:defRPr sz="1800">
                <a:latin typeface="Times New Roman"/>
                <a:ea typeface="Times New Roman"/>
                <a:cs typeface="Times New Roman"/>
                <a:sym typeface="Times New Roman"/>
              </a:defRPr>
            </a:pPr>
            <a:r>
              <a:t>High Capacity data Hiding Using LSB Steganography And Encryption by          </a:t>
            </a:r>
            <a:endParaRPr sz="1200"/>
          </a:p>
          <a:p>
            <a:pPr marL="0" indent="0" defTabSz="457200">
              <a:spcBef>
                <a:spcPts val="1200"/>
              </a:spcBef>
              <a:buSzTx/>
              <a:buFontTx/>
              <a:buNone/>
              <a:defRPr sz="1733">
                <a:solidFill>
                  <a:srgbClr val="0D0D0D"/>
                </a:solidFill>
                <a:latin typeface="Times Roman"/>
                <a:ea typeface="Times Roman"/>
                <a:cs typeface="Times Roman"/>
                <a:sym typeface="Times Roman"/>
              </a:defRPr>
            </a:pPr>
            <a:r>
              <a:rPr sz="1200"/>
              <a:t>     </a:t>
            </a:r>
            <a:r>
              <a:t>Shamim Ahmed Laskar</a:t>
            </a:r>
            <a:r>
              <a:rPr baseline="66666" sz="1200"/>
              <a:t> </a:t>
            </a:r>
            <a:r>
              <a:t>and Kattamanchi Hemachandran</a:t>
            </a:r>
          </a:p>
          <a:p>
            <a:pPr marL="200525" indent="-200525">
              <a:spcBef>
                <a:spcPts val="300"/>
              </a:spcBef>
              <a:buFontTx/>
              <a:buAutoNum type="arabicPeriod" startAt="2"/>
              <a:defRPr sz="1800">
                <a:latin typeface="Times New Roman"/>
                <a:ea typeface="Times New Roman"/>
                <a:cs typeface="Times New Roman"/>
                <a:sym typeface="Times New Roman"/>
              </a:defRPr>
            </a:pPr>
            <a:r>
              <a:t>Enhanced Least Significant Bit algorithm For Image Steganography by Shilpa Gupta , Geeta Gujral and Neha Aggarwal</a:t>
            </a:r>
          </a:p>
          <a:p>
            <a:pPr marL="200525" indent="-200525">
              <a:spcBef>
                <a:spcPts val="300"/>
              </a:spcBef>
              <a:buFontTx/>
              <a:buAutoNum type="arabicPeriod" startAt="2"/>
              <a:defRPr sz="1800">
                <a:latin typeface="Times New Roman"/>
                <a:ea typeface="Times New Roman"/>
                <a:cs typeface="Times New Roman"/>
                <a:sym typeface="Times New Roman"/>
              </a:defRPr>
            </a:pPr>
            <a:r>
              <a:t>LSB Modification and Phase Encoding Technique of Audio Steganography Revisited by Prof. Samir Kumar, Bandyopadhyay Barnali, Gupta Banik</a:t>
            </a:r>
          </a:p>
          <a:p>
            <a:pPr marL="200525" indent="-200525">
              <a:spcBef>
                <a:spcPts val="300"/>
              </a:spcBef>
              <a:buFontTx/>
              <a:buAutoNum type="arabicPeriod" startAt="2"/>
              <a:defRPr sz="1800">
                <a:latin typeface="Times New Roman"/>
                <a:ea typeface="Times New Roman"/>
                <a:cs typeface="Times New Roman"/>
                <a:sym typeface="Times New Roman"/>
              </a:defRPr>
            </a:pPr>
            <a:r>
              <a:t>A Secure Video Steganography with Encryption Based on LSB Technique by Pooja Yadav , Nishchol Mishra , Sanjeev Sharma </a:t>
            </a:r>
          </a:p>
          <a:p>
            <a:pPr marL="200525" indent="-200525">
              <a:spcBef>
                <a:spcPts val="300"/>
              </a:spcBef>
              <a:buFontTx/>
              <a:buAutoNum type="arabicPeriod" startAt="2"/>
              <a:defRPr sz="1800">
                <a:latin typeface="Times New Roman"/>
                <a:ea typeface="Times New Roman"/>
                <a:cs typeface="Times New Roman"/>
                <a:sym typeface="Times New Roman"/>
              </a:defRPr>
            </a:pPr>
            <a:r>
              <a:t>Hiding Information in Digital Images Using LSB Steganography Technique by Sabah Abdulazeez Jebur, Abbas Khalifa Nawar, Lubna Emad Kadhim, Mothefer Majeed Jahefer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Title 1"/>
          <p:cNvSpPr txBox="1"/>
          <p:nvPr>
            <p:ph type="title"/>
          </p:nvPr>
        </p:nvSpPr>
        <p:spPr>
          <a:xfrm>
            <a:off x="457200" y="198437"/>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PROBLEM  STATEMENT</a:t>
            </a:r>
          </a:p>
        </p:txBody>
      </p:sp>
      <p:sp>
        <p:nvSpPr>
          <p:cNvPr id="115" name="Content Placeholder 2"/>
          <p:cNvSpPr txBox="1"/>
          <p:nvPr>
            <p:ph type="body" idx="1"/>
          </p:nvPr>
        </p:nvSpPr>
        <p:spPr>
          <a:xfrm>
            <a:off x="457200" y="1235323"/>
            <a:ext cx="8229600" cy="5332910"/>
          </a:xfrm>
          <a:prstGeom prst="rect">
            <a:avLst/>
          </a:prstGeom>
        </p:spPr>
        <p:txBody>
          <a:bodyPr/>
          <a:lstStyle/>
          <a:p>
            <a:pPr marL="288549" indent="-288549" algn="just" defTabSz="769466">
              <a:spcBef>
                <a:spcPts val="500"/>
              </a:spcBef>
              <a:defRPr sz="2125">
                <a:latin typeface="Times New Roman"/>
                <a:ea typeface="Times New Roman"/>
                <a:cs typeface="Times New Roman"/>
                <a:sym typeface="Times New Roman"/>
              </a:defRPr>
            </a:pPr>
            <a:r>
              <a:t>Traditional methods of data protection, such as encryption, have limitations that can be exploited by attackers.</a:t>
            </a:r>
          </a:p>
          <a:p>
            <a:pPr marL="288549" indent="-288549" algn="just" defTabSz="769466">
              <a:spcBef>
                <a:spcPts val="500"/>
              </a:spcBef>
              <a:defRPr sz="2125">
                <a:latin typeface="Times New Roman"/>
                <a:ea typeface="Times New Roman"/>
                <a:cs typeface="Times New Roman"/>
                <a:sym typeface="Times New Roman"/>
              </a:defRPr>
            </a:pPr>
            <a:r>
              <a:t>Even though cryptography successfully transmits the secret information, it will give a suspicion to the hackers and  affects unintended users.</a:t>
            </a:r>
          </a:p>
          <a:p>
            <a:pPr marL="288549" indent="-288549" algn="just" defTabSz="769466">
              <a:spcBef>
                <a:spcPts val="500"/>
              </a:spcBef>
              <a:defRPr sz="2125">
                <a:latin typeface="Times New Roman"/>
                <a:ea typeface="Times New Roman"/>
                <a:cs typeface="Times New Roman"/>
                <a:sym typeface="Times New Roman"/>
              </a:defRPr>
            </a:pPr>
            <a:r>
              <a:t>There is a need for alternative techniques to protect sensitive information from unauthorized access in the digital world.</a:t>
            </a:r>
          </a:p>
          <a:p>
            <a:pPr marL="288549" indent="-288549" algn="just" defTabSz="769466">
              <a:spcBef>
                <a:spcPts val="500"/>
              </a:spcBef>
              <a:defRPr sz="2125">
                <a:latin typeface="Times New Roman"/>
                <a:ea typeface="Times New Roman"/>
                <a:cs typeface="Times New Roman"/>
                <a:sym typeface="Times New Roman"/>
              </a:defRPr>
            </a:pPr>
            <a:r>
              <a:t>Steganography overcomes this factor and  gives a solution for transmitting secret information with out affecting unintended users.</a:t>
            </a:r>
          </a:p>
          <a:p>
            <a:pPr marL="288549" indent="-288549" algn="just" defTabSz="769466">
              <a:spcBef>
                <a:spcPts val="500"/>
              </a:spcBef>
              <a:defRPr sz="2125">
                <a:latin typeface="Times New Roman"/>
                <a:ea typeface="Times New Roman"/>
                <a:cs typeface="Times New Roman"/>
                <a:sym typeface="Times New Roman"/>
              </a:defRPr>
            </a:pPr>
            <a:r>
              <a:t>But the traditional steganography software has various limitations and maybe susceptible to detection by advanced steganalysis methods. </a:t>
            </a:r>
          </a:p>
          <a:p>
            <a:pPr marL="288549" indent="-288549" algn="just" defTabSz="769466">
              <a:spcBef>
                <a:spcPts val="500"/>
              </a:spcBef>
              <a:defRPr sz="2125">
                <a:latin typeface="Times New Roman"/>
                <a:ea typeface="Times New Roman"/>
                <a:cs typeface="Times New Roman"/>
                <a:sym typeface="Times New Roman"/>
              </a:defRPr>
            </a:pPr>
            <a:r>
              <a:t>Traditional steganography also has limitations in terms of the file formats they support for hiding data. Some software may be designed specifically for images, while others may focus on audio or text files. </a:t>
            </a:r>
          </a:p>
          <a:p>
            <a:pPr marL="288549" indent="-288549" algn="just" defTabSz="769466">
              <a:spcBef>
                <a:spcPts val="500"/>
              </a:spcBef>
              <a:defRPr sz="2125">
                <a:latin typeface="Times New Roman"/>
                <a:ea typeface="Times New Roman"/>
                <a:cs typeface="Times New Roman"/>
                <a:sym typeface="Times New Roman"/>
              </a:defRPr>
            </a:pPr>
            <a:r>
              <a:t>The limited range of compatible file formats can restrict the flexibility and applicability of the steganography software.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itle 1"/>
          <p:cNvSpPr txBox="1"/>
          <p:nvPr>
            <p:ph type="title"/>
          </p:nvPr>
        </p:nvSpPr>
        <p:spPr>
          <a:xfrm>
            <a:off x="457200" y="274637"/>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LITERATURE  SURVEY</a:t>
            </a:r>
          </a:p>
        </p:txBody>
      </p:sp>
      <p:graphicFrame>
        <p:nvGraphicFramePr>
          <p:cNvPr id="118" name="Content Placeholder 5"/>
          <p:cNvGraphicFramePr/>
          <p:nvPr/>
        </p:nvGraphicFramePr>
        <p:xfrm>
          <a:off x="228600" y="1371600"/>
          <a:ext cx="8686800" cy="44958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63034"/>
                <a:gridCol w="1769533"/>
                <a:gridCol w="1769533"/>
                <a:gridCol w="1608667"/>
                <a:gridCol w="1447800"/>
                <a:gridCol w="1528233"/>
              </a:tblGrid>
              <a:tr h="651662">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S. No</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Author</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Title</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Methodology</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Advantages</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Limitations</a:t>
                      </a:r>
                    </a:p>
                  </a:txBody>
                  <a:tcPr marL="45720" marR="45720" marT="45720" marB="45720" anchor="t" anchorCtr="0" horzOverflow="overflow"/>
                </a:tc>
              </a:tr>
              <a:tr h="2327363">
                <a:tc>
                  <a:txBody>
                    <a:bodyPr/>
                    <a:lstStyle/>
                    <a:p>
                      <a:pPr algn="l">
                        <a:defRPr sz="1800"/>
                      </a:pPr>
                      <a:r>
                        <a:rPr>
                          <a:latin typeface="Times New Roman"/>
                          <a:ea typeface="Times New Roman"/>
                          <a:cs typeface="Times New Roman"/>
                          <a:sym typeface="Times New Roman"/>
                        </a:rPr>
                        <a:t>1</a:t>
                      </a:r>
                    </a:p>
                  </a:txBody>
                  <a:tcPr marL="45720" marR="45720" marT="45720" marB="45720" anchor="t" anchorCtr="0" horzOverflow="overflow"/>
                </a:tc>
                <a:tc>
                  <a:txBody>
                    <a:bodyPr/>
                    <a:lstStyle/>
                    <a:p>
                      <a:pPr algn="l">
                        <a:defRPr sz="1800"/>
                      </a:pPr>
                      <a:r>
                        <a:rPr>
                          <a:latin typeface="Times New Roman"/>
                          <a:ea typeface="Times New Roman"/>
                          <a:cs typeface="Times New Roman"/>
                          <a:sym typeface="Times New Roman"/>
                        </a:rPr>
                        <a:t>Prof. Samir Kumar, Bandyopadhya yBarnali, Gupta Banik</a:t>
                      </a:r>
                    </a:p>
                  </a:txBody>
                  <a:tcPr marL="45720" marR="45720" marT="45720" marB="45720" anchor="t" anchorCtr="0" horzOverflow="overflow"/>
                </a:tc>
                <a:tc>
                  <a:txBody>
                    <a:bodyPr/>
                    <a:lstStyle/>
                    <a:p>
                      <a:pPr algn="l">
                        <a:defRPr sz="1800"/>
                      </a:pPr>
                      <a:r>
                        <a:rPr>
                          <a:latin typeface="Times New Roman"/>
                          <a:ea typeface="Times New Roman"/>
                          <a:cs typeface="Times New Roman"/>
                          <a:sym typeface="Times New Roman"/>
                        </a:rPr>
                        <a:t>LSB Modification and Phase Encoding Technique of Audio Steganography Revisited</a:t>
                      </a:r>
                    </a:p>
                  </a:txBody>
                  <a:tcPr marL="45720" marR="45720" marT="45720" marB="45720" anchor="t" anchorCtr="0" horzOverflow="overflow"/>
                </a:tc>
                <a:tc>
                  <a:txBody>
                    <a:bodyPr/>
                    <a:lstStyle/>
                    <a:p>
                      <a:pPr algn="l">
                        <a:defRPr sz="1800"/>
                      </a:pPr>
                      <a:r>
                        <a:rPr>
                          <a:latin typeface="Times New Roman"/>
                          <a:ea typeface="Times New Roman"/>
                          <a:cs typeface="Times New Roman"/>
                          <a:sym typeface="Times New Roman"/>
                        </a:rPr>
                        <a:t>Least Significant Bit (LSB) Modification </a:t>
                      </a:r>
                    </a:p>
                  </a:txBody>
                  <a:tcPr marL="45720" marR="45720" marT="45720" marB="45720" anchor="t" anchorCtr="0" horzOverflow="overflow"/>
                </a:tc>
                <a:tc>
                  <a:txBody>
                    <a:bodyPr/>
                    <a:lstStyle/>
                    <a:p>
                      <a:pPr algn="l">
                        <a:defRPr sz="1800"/>
                      </a:pPr>
                      <a:r>
                        <a:rPr>
                          <a:latin typeface="Times New Roman"/>
                          <a:ea typeface="Times New Roman"/>
                          <a:cs typeface="Times New Roman"/>
                          <a:sym typeface="Times New Roman"/>
                        </a:rPr>
                        <a:t>It is observed that stego-file hasn’t been audibly modified.</a:t>
                      </a:r>
                    </a:p>
                  </a:txBody>
                  <a:tcPr marL="45720" marR="45720" marT="45720" marB="45720" anchor="t" anchorCtr="0" horzOverflow="overflow"/>
                </a:tc>
                <a:tc>
                  <a:txBody>
                    <a:bodyPr/>
                    <a:lstStyle/>
                    <a:p>
                      <a:pPr algn="l" defTabSz="457200">
                        <a:defRPr sz="1800">
                          <a:latin typeface="Times New Roman"/>
                          <a:ea typeface="Times New Roman"/>
                          <a:cs typeface="Times New Roman"/>
                          <a:sym typeface="Times New Roman"/>
                        </a:defRPr>
                      </a:pPr>
                      <a:r>
                        <a:t>1.very susce-ptible to data loss due to channel noise and re-sampling.</a:t>
                      </a:r>
                    </a:p>
                    <a:p>
                      <a:pPr algn="l" defTabSz="457200">
                        <a:defRPr sz="1800">
                          <a:latin typeface="Times New Roman"/>
                          <a:ea typeface="Times New Roman"/>
                          <a:cs typeface="Times New Roman"/>
                          <a:sym typeface="Times New Roman"/>
                        </a:defRPr>
                      </a:pPr>
                      <a:r>
                        <a:t>2.Low transmission rate</a:t>
                      </a:r>
                    </a:p>
                  </a:txBody>
                  <a:tcPr marL="45720" marR="45720" marT="45720" marB="45720" anchor="t" anchorCtr="0" horzOverflow="overflow"/>
                </a:tc>
              </a:tr>
              <a:tr h="1516775">
                <a:tc>
                  <a:txBody>
                    <a:bodyPr/>
                    <a:lstStyle/>
                    <a:p>
                      <a:pPr algn="l">
                        <a:defRPr sz="1800"/>
                      </a:pPr>
                      <a:r>
                        <a:rPr>
                          <a:latin typeface="Times New Roman"/>
                          <a:ea typeface="Times New Roman"/>
                          <a:cs typeface="Times New Roman"/>
                          <a:sym typeface="Times New Roman"/>
                        </a:rPr>
                        <a:t>2</a:t>
                      </a:r>
                    </a:p>
                  </a:txBody>
                  <a:tcPr marL="45720" marR="45720" marT="45720" marB="45720" anchor="t" anchorCtr="0" horzOverflow="overflow"/>
                </a:tc>
                <a:tc>
                  <a:txBody>
                    <a:bodyPr/>
                    <a:lstStyle/>
                    <a:p>
                      <a:pPr algn="l">
                        <a:defRPr sz="1800"/>
                      </a:pPr>
                      <a:r>
                        <a:rPr>
                          <a:latin typeface="Times New Roman"/>
                          <a:ea typeface="Times New Roman"/>
                          <a:cs typeface="Times New Roman"/>
                          <a:sym typeface="Times New Roman"/>
                        </a:rPr>
                        <a:t>Shilpa Gupta , Geeta ujral, Neha Aggarwal</a:t>
                      </a:r>
                    </a:p>
                  </a:txBody>
                  <a:tcPr marL="45720" marR="45720" marT="45720" marB="45720" anchor="t" anchorCtr="0" horzOverflow="overflow"/>
                </a:tc>
                <a:tc>
                  <a:txBody>
                    <a:bodyPr/>
                    <a:lstStyle/>
                    <a:p>
                      <a:pPr algn="l">
                        <a:defRPr sz="1800"/>
                      </a:pPr>
                      <a:r>
                        <a:rPr>
                          <a:latin typeface="Times New Roman"/>
                          <a:ea typeface="Times New Roman"/>
                          <a:cs typeface="Times New Roman"/>
                          <a:sym typeface="Times New Roman"/>
                        </a:rPr>
                        <a:t>Enhanced Least Significant Bit algorithm For Image Steganography </a:t>
                      </a:r>
                    </a:p>
                  </a:txBody>
                  <a:tcPr marL="45720" marR="45720" marT="45720" marB="45720" anchor="t" anchorCtr="0" horzOverflow="overflow"/>
                </a:tc>
                <a:tc>
                  <a:txBody>
                    <a:bodyPr/>
                    <a:lstStyle/>
                    <a:p>
                      <a:pPr algn="l">
                        <a:defRPr sz="1800"/>
                      </a:pPr>
                      <a:r>
                        <a:rPr>
                          <a:latin typeface="Times New Roman"/>
                          <a:ea typeface="Times New Roman"/>
                          <a:cs typeface="Times New Roman"/>
                          <a:sym typeface="Times New Roman"/>
                        </a:rPr>
                        <a:t>Least Significant Bit (LSB) Modification </a:t>
                      </a:r>
                    </a:p>
                  </a:txBody>
                  <a:tcPr marL="45720" marR="45720" marT="45720" marB="45720" anchor="t" anchorCtr="0" horzOverflow="overflow"/>
                </a:tc>
                <a:tc>
                  <a:txBody>
                    <a:bodyPr/>
                    <a:lstStyle/>
                    <a:p>
                      <a:pPr algn="l">
                        <a:defRPr sz="1800"/>
                      </a:pPr>
                      <a:r>
                        <a:rPr>
                          <a:latin typeface="Times New Roman"/>
                          <a:ea typeface="Times New Roman"/>
                          <a:cs typeface="Times New Roman"/>
                          <a:sym typeface="Times New Roman"/>
                        </a:rPr>
                        <a:t>It minimizes the distortion level which is negligent to human eye.</a:t>
                      </a:r>
                    </a:p>
                  </a:txBody>
                  <a:tcPr marL="45720" marR="45720" marT="45720" marB="45720" anchor="t" anchorCtr="0" horzOverflow="overflow"/>
                </a:tc>
                <a:tc>
                  <a:txBody>
                    <a:bodyPr/>
                    <a:lstStyle/>
                    <a:p>
                      <a:pPr algn="l">
                        <a:defRPr sz="1800"/>
                      </a:pPr>
                      <a:r>
                        <a:rPr>
                          <a:latin typeface="Times New Roman"/>
                          <a:ea typeface="Times New Roman"/>
                          <a:cs typeface="Times New Roman"/>
                          <a:sym typeface="Times New Roman"/>
                        </a:rPr>
                        <a:t>Amount of data that can be hidden is drastically reduced.</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20" name="Content Placeholder 3"/>
          <p:cNvGraphicFramePr/>
          <p:nvPr/>
        </p:nvGraphicFramePr>
        <p:xfrm>
          <a:off x="304800" y="228600"/>
          <a:ext cx="8458200" cy="55626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69900"/>
                <a:gridCol w="1801283"/>
                <a:gridCol w="1801283"/>
                <a:gridCol w="1566333"/>
                <a:gridCol w="1409700"/>
                <a:gridCol w="1409700"/>
              </a:tblGrid>
              <a:tr h="441531">
                <a:tc>
                  <a:txBody>
                    <a:bodyPr/>
                    <a:lstStyle/>
                    <a:p>
                      <a:pPr algn="l">
                        <a:defRPr b="0" sz="1800">
                          <a:solidFill>
                            <a:srgbClr val="000000"/>
                          </a:solidFill>
                        </a:defRPr>
                      </a:pPr>
                      <a:r>
                        <a:rPr b="1">
                          <a:solidFill>
                            <a:srgbClr val="FFFFFF"/>
                          </a:solidFill>
                        </a:rPr>
                        <a:t>S.No</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Author</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Title</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Methodology</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Advantages</a:t>
                      </a:r>
                    </a:p>
                  </a:txBody>
                  <a:tcPr marL="45720" marR="45720" marT="45720" marB="45720" anchor="t" anchorCtr="0" horzOverflow="overflow"/>
                </a:tc>
                <a:tc>
                  <a:txBody>
                    <a:bodyPr/>
                    <a:lstStyle/>
                    <a:p>
                      <a:pPr algn="l">
                        <a:defRPr b="0" sz="1800">
                          <a:solidFill>
                            <a:srgbClr val="000000"/>
                          </a:solidFill>
                        </a:defRPr>
                      </a:pPr>
                      <a:r>
                        <a:rPr b="1">
                          <a:solidFill>
                            <a:srgbClr val="FFFFFF"/>
                          </a:solidFill>
                          <a:latin typeface="Times New Roman"/>
                          <a:ea typeface="Times New Roman"/>
                          <a:cs typeface="Times New Roman"/>
                          <a:sym typeface="Times New Roman"/>
                        </a:rPr>
                        <a:t>Limitations</a:t>
                      </a:r>
                    </a:p>
                  </a:txBody>
                  <a:tcPr marL="45720" marR="45720" marT="45720" marB="45720" anchor="t" anchorCtr="0" horzOverflow="overflow"/>
                </a:tc>
              </a:tr>
              <a:tr h="5121069">
                <a:tc>
                  <a:txBody>
                    <a:bodyPr/>
                    <a:lstStyle/>
                    <a:p>
                      <a:pPr algn="l">
                        <a:defRPr sz="1800"/>
                      </a:pPr>
                      <a:r>
                        <a:t>3</a:t>
                      </a:r>
                    </a:p>
                  </a:txBody>
                  <a:tcPr marL="45720" marR="45720" marT="45720" marB="45720" anchor="t" anchorCtr="0" horzOverflow="overflow"/>
                </a:tc>
                <a:tc>
                  <a:txBody>
                    <a:bodyPr/>
                    <a:lstStyle/>
                    <a:p>
                      <a:pPr algn="l">
                        <a:defRPr sz="1800"/>
                      </a:pPr>
                      <a:r>
                        <a:t>Pooja Yadav , Nishchol Mishra , Sanjeev Sharma</a:t>
                      </a:r>
                    </a:p>
                  </a:txBody>
                  <a:tcPr marL="45720" marR="45720" marT="45720" marB="45720" anchor="t" anchorCtr="0" horzOverflow="overflow"/>
                </a:tc>
                <a:tc>
                  <a:txBody>
                    <a:bodyPr/>
                    <a:lstStyle/>
                    <a:p>
                      <a:pPr algn="l">
                        <a:defRPr sz="1800"/>
                      </a:pPr>
                      <a:r>
                        <a:t>A Secure Video Steganography with Encryption Based on LSB Technique</a:t>
                      </a:r>
                    </a:p>
                  </a:txBody>
                  <a:tcPr marL="45720" marR="45720" marT="45720" marB="45720" anchor="t" anchorCtr="0" horzOverflow="overflow"/>
                </a:tc>
                <a:tc>
                  <a:txBody>
                    <a:bodyPr/>
                    <a:lstStyle/>
                    <a:p>
                      <a:pPr algn="l">
                        <a:defRPr sz="1800"/>
                      </a:pPr>
                      <a:r>
                        <a:t>Least Significant Bit (LSB) Modification </a:t>
                      </a:r>
                    </a:p>
                  </a:txBody>
                  <a:tcPr marL="45720" marR="45720" marT="45720" marB="45720" anchor="t" anchorCtr="0" horzOverflow="overflow"/>
                </a:tc>
                <a:tc>
                  <a:txBody>
                    <a:bodyPr/>
                    <a:lstStyle/>
                    <a:p>
                      <a:pPr algn="l">
                        <a:defRPr sz="1800"/>
                      </a:pPr>
                      <a:r>
                        <a:t>In Proposed Work XOR transformation is used to encode the original information. </a:t>
                      </a:r>
                    </a:p>
                  </a:txBody>
                  <a:tcPr marL="45720" marR="45720" marT="45720" marB="45720" anchor="t" anchorCtr="0" horzOverflow="overflow"/>
                </a:tc>
                <a:tc>
                  <a:txBody>
                    <a:bodyPr/>
                    <a:lstStyle/>
                    <a:p>
                      <a:pPr algn="l">
                        <a:defRPr sz="1800"/>
                      </a:pPr>
                      <a:r>
                        <a:t>It can only hide a limited amount of data in the video frames.The process of embedding data in the LSB of the video frames can degrade the quality of the video, especially when high-capacity data is embedded.</a:t>
                      </a:r>
                    </a:p>
                  </a:txBody>
                  <a:tcPr marL="45720" marR="45720" marT="45720" marB="45720" anchor="t" anchorCtr="0" horzOverflow="overflow"/>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itle 1"/>
          <p:cNvSpPr txBox="1"/>
          <p:nvPr>
            <p:ph type="title"/>
          </p:nvPr>
        </p:nvSpPr>
        <p:spPr>
          <a:xfrm>
            <a:off x="457200" y="274637"/>
            <a:ext cx="8229600" cy="1143004"/>
          </a:xfrm>
          <a:prstGeom prst="rect">
            <a:avLst/>
          </a:prstGeom>
        </p:spPr>
        <p:txBody>
          <a:bodyPr/>
          <a:lstStyle>
            <a:lvl1pPr>
              <a:defRPr b="1" sz="3600">
                <a:solidFill>
                  <a:schemeClr val="accent4">
                    <a:satOff val="-1335"/>
                    <a:lumOff val="-10274"/>
                  </a:schemeClr>
                </a:solidFill>
                <a:latin typeface="Times New Roman"/>
                <a:ea typeface="Times New Roman"/>
                <a:cs typeface="Times New Roman"/>
                <a:sym typeface="Times New Roman"/>
              </a:defRPr>
            </a:lvl1pPr>
          </a:lstStyle>
          <a:p>
            <a:pPr/>
            <a:r>
              <a:t>OBJECTIVES</a:t>
            </a:r>
          </a:p>
        </p:txBody>
      </p:sp>
      <p:sp>
        <p:nvSpPr>
          <p:cNvPr id="123" name="Content Placeholder 2"/>
          <p:cNvSpPr txBox="1"/>
          <p:nvPr>
            <p:ph type="body" idx="1"/>
          </p:nvPr>
        </p:nvSpPr>
        <p:spPr>
          <a:xfrm>
            <a:off x="457200" y="1410345"/>
            <a:ext cx="8229600" cy="4715818"/>
          </a:xfrm>
          <a:prstGeom prst="rect">
            <a:avLst/>
          </a:prstGeom>
        </p:spPr>
        <p:txBody>
          <a:bodyPr/>
          <a:lstStyle/>
          <a:p>
            <a:pPr marL="288035" indent="-288035" algn="just" defTabSz="768095">
              <a:lnSpc>
                <a:spcPct val="80000"/>
              </a:lnSpc>
              <a:spcBef>
                <a:spcPts val="500"/>
              </a:spcBef>
              <a:defRPr sz="2267">
                <a:latin typeface="Times New Roman"/>
                <a:ea typeface="Times New Roman"/>
                <a:cs typeface="Times New Roman"/>
                <a:sym typeface="Times New Roman"/>
              </a:defRPr>
            </a:pPr>
            <a:r>
              <a:t>The primary objective of this project is to design and implement a reliable algorithm that can embed the secret data seamlessly into the carrier media, without degrading the quality or perceptual appearance of the media file. </a:t>
            </a:r>
          </a:p>
          <a:p>
            <a:pPr marL="288035" indent="-288035" algn="just" defTabSz="768095">
              <a:lnSpc>
                <a:spcPct val="80000"/>
              </a:lnSpc>
              <a:spcBef>
                <a:spcPts val="500"/>
              </a:spcBef>
              <a:defRPr sz="2267">
                <a:latin typeface="Times New Roman"/>
                <a:ea typeface="Times New Roman"/>
                <a:cs typeface="Times New Roman"/>
                <a:sym typeface="Times New Roman"/>
              </a:defRPr>
            </a:pPr>
            <a:r>
              <a:t>The algorithm should ensure that the hidden data is resistant to various attacks, including statistical analysis, visual inspection, and steganalysis techniques. </a:t>
            </a:r>
          </a:p>
          <a:p>
            <a:pPr marL="288035" indent="-288035" algn="just" defTabSz="768095">
              <a:lnSpc>
                <a:spcPct val="80000"/>
              </a:lnSpc>
              <a:spcBef>
                <a:spcPts val="500"/>
              </a:spcBef>
              <a:defRPr sz="2267">
                <a:latin typeface="Times New Roman"/>
                <a:ea typeface="Times New Roman"/>
                <a:cs typeface="Times New Roman"/>
                <a:sym typeface="Times New Roman"/>
              </a:defRPr>
            </a:pPr>
            <a:r>
              <a:t>To provide confidentiality to sensitive information. By embedding the information within a cover file, it is possible to protect the information from unauthorized access.</a:t>
            </a:r>
          </a:p>
          <a:p>
            <a:pPr marL="288035" indent="-288035" algn="just" defTabSz="768095">
              <a:lnSpc>
                <a:spcPct val="80000"/>
              </a:lnSpc>
              <a:spcBef>
                <a:spcPts val="500"/>
              </a:spcBef>
              <a:defRPr sz="2267">
                <a:latin typeface="Times New Roman"/>
                <a:ea typeface="Times New Roman"/>
                <a:cs typeface="Times New Roman"/>
                <a:sym typeface="Times New Roman"/>
              </a:defRPr>
            </a:pPr>
            <a:r>
              <a:t>To prevent sensitive information from being intercepted or tampered with by unauthorized individuals. By hiding the information within a cover media, steganography provides an added layer of security as it is more difficult for attackers to detect the presence of hidden information.</a:t>
            </a:r>
          </a:p>
          <a:p>
            <a:pPr marL="288035" indent="-288035" algn="just" defTabSz="768095">
              <a:lnSpc>
                <a:spcPct val="80000"/>
              </a:lnSpc>
              <a:spcBef>
                <a:spcPts val="500"/>
              </a:spcBef>
              <a:defRPr sz="2267">
                <a:latin typeface="Times New Roman"/>
                <a:ea typeface="Times New Roman"/>
                <a:cs typeface="Times New Roman"/>
                <a:sym typeface="Times New Roman"/>
              </a:defRPr>
            </a:pPr>
            <a:r>
              <a:t>Establish covert communication channels that are difficult to detect.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